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9" r:id="rId1"/>
    <p:sldMasterId id="2147483659" r:id="rId2"/>
    <p:sldMasterId id="2147483669" r:id="rId3"/>
  </p:sldMasterIdLst>
  <p:notesMasterIdLst>
    <p:notesMasterId r:id="rId22"/>
  </p:notesMasterIdLst>
  <p:handoutMasterIdLst>
    <p:handoutMasterId r:id="rId23"/>
  </p:handoutMasterIdLst>
  <p:sldIdLst>
    <p:sldId id="715" r:id="rId4"/>
    <p:sldId id="755" r:id="rId5"/>
    <p:sldId id="735" r:id="rId6"/>
    <p:sldId id="736" r:id="rId7"/>
    <p:sldId id="737" r:id="rId8"/>
    <p:sldId id="734" r:id="rId9"/>
    <p:sldId id="738" r:id="rId10"/>
    <p:sldId id="740" r:id="rId11"/>
    <p:sldId id="741" r:id="rId12"/>
    <p:sldId id="742" r:id="rId13"/>
    <p:sldId id="743" r:id="rId14"/>
    <p:sldId id="745" r:id="rId15"/>
    <p:sldId id="744" r:id="rId16"/>
    <p:sldId id="750" r:id="rId17"/>
    <p:sldId id="754" r:id="rId18"/>
    <p:sldId id="751" r:id="rId19"/>
    <p:sldId id="753" r:id="rId20"/>
    <p:sldId id="752" r:id="rId21"/>
  </p:sldIdLst>
  <p:sldSz cx="9144000" cy="5143500" type="screen16x9"/>
  <p:notesSz cx="6858000" cy="93138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3540F3E4-3A56-594D-A98C-62123F4F527F}">
          <p14:sldIdLst>
            <p14:sldId id="715"/>
            <p14:sldId id="755"/>
            <p14:sldId id="735"/>
            <p14:sldId id="736"/>
            <p14:sldId id="737"/>
            <p14:sldId id="734"/>
            <p14:sldId id="738"/>
            <p14:sldId id="740"/>
            <p14:sldId id="741"/>
            <p14:sldId id="742"/>
            <p14:sldId id="743"/>
            <p14:sldId id="745"/>
            <p14:sldId id="744"/>
            <p14:sldId id="750"/>
            <p14:sldId id="754"/>
            <p14:sldId id="751"/>
            <p14:sldId id="753"/>
            <p14:sldId id="7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A875"/>
    <a:srgbClr val="DE7E7A"/>
    <a:srgbClr val="FF0000"/>
    <a:srgbClr val="F33018"/>
    <a:srgbClr val="BF5700"/>
    <a:srgbClr val="C6531F"/>
    <a:srgbClr val="C01338"/>
    <a:srgbClr val="C00000"/>
    <a:srgbClr val="79C82A"/>
    <a:srgbClr val="D61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9" autoAdjust="0"/>
    <p:restoredTop sz="86939" autoAdjust="0"/>
  </p:normalViewPr>
  <p:slideViewPr>
    <p:cSldViewPr>
      <p:cViewPr varScale="1">
        <p:scale>
          <a:sx n="147" d="100"/>
          <a:sy n="147" d="100"/>
        </p:scale>
        <p:origin x="1376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9" d="100"/>
          <a:sy n="69" d="100"/>
        </p:scale>
        <p:origin x="3401" y="5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58738D0-53AC-3257-F5A3-9A4EF8E9DF3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98BD77-74F3-CB7D-13F4-F15BB2FBB9A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AC327-D33D-45A0-93AE-55BD06565BEE}" type="datetimeFigureOut">
              <a:rPr lang="en-US" smtClean="0"/>
              <a:t>2/16/23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73945A-15B4-6E70-612D-5228655C94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47138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3A2F1-DB50-2DA9-B7DB-5D655805A9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847138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90BB4F-8CD6-4AE0-8C42-E9E740020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39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F6FD56A5-6355-4B13-B783-7CC5477550B3}" type="datetimeFigureOut">
              <a:rPr lang="en-US"/>
              <a:pPr>
                <a:defRPr/>
              </a:pPr>
              <a:t>2/15/23</a:t>
            </a:fld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7025" y="700088"/>
            <a:ext cx="6203950" cy="34909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24085"/>
            <a:ext cx="5486400" cy="419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6E074355-CE0D-4C68-A6CB-C364ED71B3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979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76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122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56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24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343"/>
            <a:ext cx="7772400" cy="110299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61331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9028"/>
            <a:ext cx="4038600" cy="310872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49028"/>
            <a:ext cx="4038600" cy="310872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043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lnSpc>
                <a:spcPct val="114000"/>
              </a:lnSpc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9021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6708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7360"/>
            <a:ext cx="8229600" cy="29489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0783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5988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74470"/>
            <a:ext cx="4038600" cy="3017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74470"/>
            <a:ext cx="4038600" cy="3017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750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6964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6138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69085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0550"/>
            <a:ext cx="8229600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1150"/>
            <a:ext cx="8229600" cy="2914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7501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9158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95300" y="120015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/>
          <a:p>
            <a:r>
              <a:rPr lang="en-US" dirty="0"/>
              <a:t>Insert your</a:t>
            </a:r>
            <a:br>
              <a:rPr lang="en-US" dirty="0"/>
            </a:br>
            <a:r>
              <a:rPr lang="en-US" dirty="0"/>
              <a:t>headline here</a:t>
            </a:r>
            <a:br>
              <a:rPr lang="en-US" dirty="0"/>
            </a:br>
            <a:r>
              <a:rPr lang="en-US" dirty="0"/>
              <a:t>up to 3 lines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95300" y="33337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Insert your subtitle or any additional description text here up to</a:t>
            </a:r>
            <a:br>
              <a:rPr lang="en-US" dirty="0"/>
            </a:br>
            <a:r>
              <a:rPr lang="en-US" dirty="0"/>
              <a:t>two lines of text or you can delete this text box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9"/>
          <p:cNvSpPr txBox="1">
            <a:spLocks/>
          </p:cNvSpPr>
          <p:nvPr userDrawn="1"/>
        </p:nvSpPr>
        <p:spPr>
          <a:xfrm>
            <a:off x="490384" y="41719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050" b="0" i="0" cap="all" baseline="0" dirty="0">
                <a:latin typeface="Arial Black" charset="0"/>
              </a:rPr>
              <a:t>Presenter or speaker name</a:t>
            </a:r>
          </a:p>
          <a:p>
            <a:pPr fontAlgn="auto">
              <a:lnSpc>
                <a:spcPct val="30000"/>
              </a:lnSpc>
              <a:spcAft>
                <a:spcPts val="0"/>
              </a:spcAft>
            </a:pPr>
            <a:r>
              <a:rPr lang="en-US" sz="1050" dirty="0"/>
              <a:t>Position/Role,</a:t>
            </a:r>
            <a:r>
              <a:rPr lang="en-US" sz="1050" baseline="0" dirty="0"/>
              <a:t> The University of Texas at Austin</a:t>
            </a:r>
            <a:endParaRPr lang="en-US" sz="1050" dirty="0"/>
          </a:p>
        </p:txBody>
      </p:sp>
      <p:sp>
        <p:nvSpPr>
          <p:cNvPr id="16" name="Text Placeholder 9"/>
          <p:cNvSpPr txBox="1">
            <a:spLocks/>
          </p:cNvSpPr>
          <p:nvPr userDrawn="1"/>
        </p:nvSpPr>
        <p:spPr>
          <a:xfrm>
            <a:off x="548640" y="45720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200" b="0" i="0" cap="all" baseline="0" dirty="0">
                <a:latin typeface="Arial Black" charset="0"/>
              </a:rPr>
              <a:t>Month 20xx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503322918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800" b="1" i="0" kern="800" cap="all" normalizeH="0" baseline="0">
          <a:solidFill>
            <a:schemeClr val="bg1"/>
          </a:solidFill>
          <a:latin typeface="Arial Black" charset="0"/>
          <a:ea typeface="Arial Black" charset="0"/>
          <a:cs typeface="Arial Black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1400" b="0" i="0" kern="1200" baseline="0">
          <a:solidFill>
            <a:schemeClr val="bg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2865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80210"/>
            <a:ext cx="8229600" cy="2948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1823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7" r:id="rId5"/>
    <p:sldLayoutId id="2147483668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9972"/>
            <a:ext cx="822960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163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7" r:id="rId5"/>
    <p:sldLayoutId id="2147483678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9"/>
          <p:cNvSpPr txBox="1">
            <a:spLocks/>
          </p:cNvSpPr>
          <p:nvPr/>
        </p:nvSpPr>
        <p:spPr>
          <a:xfrm>
            <a:off x="548640" y="4114800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050" b="0" i="0" cap="all" baseline="0" dirty="0">
                <a:latin typeface="Arial Black" charset="0"/>
              </a:rPr>
              <a:t>Jinghu hu</a:t>
            </a:r>
          </a:p>
          <a:p>
            <a:pPr fontAlgn="auto">
              <a:lnSpc>
                <a:spcPct val="30000"/>
              </a:lnSpc>
              <a:spcAft>
                <a:spcPts val="0"/>
              </a:spcAft>
            </a:pPr>
            <a:r>
              <a:rPr lang="en-US" sz="1050" dirty="0"/>
              <a:t>PhD Candidate,</a:t>
            </a:r>
            <a:r>
              <a:rPr lang="en-US" sz="1050" baseline="0" dirty="0"/>
              <a:t> The University of Texas at Austin</a:t>
            </a:r>
            <a:endParaRPr lang="en-US" sz="1050" dirty="0"/>
          </a:p>
        </p:txBody>
      </p:sp>
      <p:sp>
        <p:nvSpPr>
          <p:cNvPr id="13" name="Title Placeholder 7"/>
          <p:cNvSpPr txBox="1">
            <a:spLocks/>
          </p:cNvSpPr>
          <p:nvPr/>
        </p:nvSpPr>
        <p:spPr>
          <a:xfrm>
            <a:off x="502920" y="120015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400" dirty="0"/>
              <a:t>Reduced</a:t>
            </a:r>
            <a:r>
              <a:rPr lang="zh-CN" altLang="en-US" sz="2400" dirty="0"/>
              <a:t> </a:t>
            </a:r>
            <a:r>
              <a:rPr lang="en-US" altLang="zh-CN" sz="2400" dirty="0"/>
              <a:t>order</a:t>
            </a:r>
            <a:r>
              <a:rPr lang="zh-CN" altLang="en-US" sz="2400" dirty="0"/>
              <a:t> </a:t>
            </a:r>
            <a:r>
              <a:rPr lang="en-US" altLang="zh-CN" sz="2400" dirty="0"/>
              <a:t>heat</a:t>
            </a:r>
            <a:r>
              <a:rPr lang="zh-CN" altLang="en-US" sz="2400" dirty="0"/>
              <a:t> </a:t>
            </a:r>
            <a:r>
              <a:rPr lang="en-US" altLang="zh-CN" sz="2400" dirty="0"/>
              <a:t>transfer</a:t>
            </a:r>
            <a:r>
              <a:rPr lang="zh-CN" altLang="en-US" sz="2400" dirty="0"/>
              <a:t> </a:t>
            </a:r>
            <a:r>
              <a:rPr lang="en-US" altLang="zh-CN" sz="2400" dirty="0"/>
              <a:t>model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simulate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battery</a:t>
            </a:r>
            <a:r>
              <a:rPr lang="zh-CN" altLang="en-US" sz="2400" dirty="0"/>
              <a:t> </a:t>
            </a:r>
            <a:r>
              <a:rPr lang="en-US" altLang="zh-CN" sz="2400" dirty="0"/>
              <a:t>cell</a:t>
            </a:r>
            <a:r>
              <a:rPr lang="zh-CN" altLang="en-US" sz="2400" dirty="0"/>
              <a:t> </a:t>
            </a:r>
            <a:r>
              <a:rPr lang="en-US" altLang="zh-CN" sz="2400" dirty="0"/>
              <a:t>thermal</a:t>
            </a:r>
            <a:r>
              <a:rPr lang="zh-CN" altLang="en-US" sz="2400" dirty="0"/>
              <a:t> </a:t>
            </a:r>
            <a:r>
              <a:rPr lang="en-US" altLang="zh-CN" sz="2400" dirty="0"/>
              <a:t>runaway</a:t>
            </a:r>
            <a:r>
              <a:rPr lang="zh-CN" altLang="en-US" sz="2400" dirty="0"/>
              <a:t> </a:t>
            </a:r>
            <a:r>
              <a:rPr lang="en-US" altLang="zh-CN" sz="2400" dirty="0"/>
              <a:t>propagation</a:t>
            </a:r>
            <a:r>
              <a:rPr lang="zh-CN" altLang="en-US" sz="2400" dirty="0"/>
              <a:t> </a:t>
            </a:r>
            <a:r>
              <a:rPr lang="en-US" altLang="zh-CN" sz="2400" dirty="0"/>
              <a:t>within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module</a:t>
            </a:r>
            <a:endParaRPr lang="en-US" sz="2400" dirty="0"/>
          </a:p>
        </p:txBody>
      </p:sp>
      <p:sp>
        <p:nvSpPr>
          <p:cNvPr id="15" name="Text Placeholder 9"/>
          <p:cNvSpPr txBox="1">
            <a:spLocks/>
          </p:cNvSpPr>
          <p:nvPr/>
        </p:nvSpPr>
        <p:spPr>
          <a:xfrm>
            <a:off x="548640" y="33337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699" y="320040"/>
            <a:ext cx="1877397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40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DF3A7CD9-5310-863F-3354-369376001458}"/>
              </a:ext>
            </a:extLst>
          </p:cNvPr>
          <p:cNvSpPr txBox="1"/>
          <p:nvPr/>
        </p:nvSpPr>
        <p:spPr>
          <a:xfrm>
            <a:off x="46041" y="1165649"/>
            <a:ext cx="60872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convection,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assumed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simple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format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Newton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law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cooling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overall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convection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transfer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certain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block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calculated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pre-determined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convection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transfer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coefficient,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transfer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cell,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difference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air: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Convection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modeling</a:t>
            </a:r>
            <a:endParaRPr lang="en-US" sz="2500" b="1" dirty="0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7F83124D-9D9C-8DA5-9CD4-7E618E5A7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DD92860-CE70-EEAF-6510-4AEEBD298F1F}"/>
              </a:ext>
            </a:extLst>
          </p:cNvPr>
          <p:cNvGrpSpPr/>
          <p:nvPr/>
        </p:nvGrpSpPr>
        <p:grpSpPr>
          <a:xfrm>
            <a:off x="6322892" y="1963291"/>
            <a:ext cx="2565214" cy="1216918"/>
            <a:chOff x="6322892" y="1597552"/>
            <a:chExt cx="2565214" cy="121691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D5DDB22-2398-E5AD-30C9-7D9518635057}"/>
                </a:ext>
              </a:extLst>
            </p:cNvPr>
            <p:cNvGrpSpPr/>
            <p:nvPr/>
          </p:nvGrpSpPr>
          <p:grpSpPr>
            <a:xfrm>
              <a:off x="6322892" y="1597552"/>
              <a:ext cx="2565214" cy="1216918"/>
              <a:chOff x="6426386" y="2245093"/>
              <a:chExt cx="2565214" cy="1216918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8B7BF16-06BF-69EE-4BBA-E743EAED12EC}"/>
                  </a:ext>
                </a:extLst>
              </p:cNvPr>
              <p:cNvCxnSpPr/>
              <p:nvPr/>
            </p:nvCxnSpPr>
            <p:spPr>
              <a:xfrm>
                <a:off x="6426386" y="3462011"/>
                <a:ext cx="256521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1EBA25A-0CE0-E7D0-25C3-F3F40E243576}"/>
                  </a:ext>
                </a:extLst>
              </p:cNvPr>
              <p:cNvSpPr/>
              <p:nvPr/>
            </p:nvSpPr>
            <p:spPr>
              <a:xfrm>
                <a:off x="6624512" y="2688053"/>
                <a:ext cx="281548" cy="77395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8A0AB17-4E30-9879-10DB-3D66E385ED39}"/>
                  </a:ext>
                </a:extLst>
              </p:cNvPr>
              <p:cNvSpPr/>
              <p:nvPr/>
            </p:nvSpPr>
            <p:spPr>
              <a:xfrm>
                <a:off x="7191359" y="2688053"/>
                <a:ext cx="281548" cy="77395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67D29ED-2E21-7967-392E-C084EB0344E2}"/>
                  </a:ext>
                </a:extLst>
              </p:cNvPr>
              <p:cNvSpPr/>
              <p:nvPr/>
            </p:nvSpPr>
            <p:spPr>
              <a:xfrm>
                <a:off x="8470490" y="2688053"/>
                <a:ext cx="281548" cy="77395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2ACE5E0-2E5E-1D3D-B198-A11F6ACA932F}"/>
                  </a:ext>
                </a:extLst>
              </p:cNvPr>
              <p:cNvSpPr txBox="1"/>
              <p:nvPr/>
            </p:nvSpPr>
            <p:spPr>
              <a:xfrm>
                <a:off x="7825193" y="2831948"/>
                <a:ext cx="293135" cy="327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520C81D-8DF5-7E2F-DE56-2D84A8344FDE}"/>
                  </a:ext>
                </a:extLst>
              </p:cNvPr>
              <p:cNvSpPr/>
              <p:nvPr/>
            </p:nvSpPr>
            <p:spPr>
              <a:xfrm>
                <a:off x="6430044" y="2245093"/>
                <a:ext cx="2553010" cy="121691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89A352E6-0918-678E-D49C-93B12E82D6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65286" y="2467086"/>
                <a:ext cx="0" cy="489316"/>
              </a:xfrm>
              <a:prstGeom prst="line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7D89DE0-FB2D-1FD9-B7D3-CE936B35FA59}"/>
                </a:ext>
              </a:extLst>
            </p:cNvPr>
            <p:cNvCxnSpPr>
              <a:cxnSpLocks/>
            </p:cNvCxnSpPr>
            <p:nvPr/>
          </p:nvCxnSpPr>
          <p:spPr>
            <a:xfrm>
              <a:off x="7239000" y="1772162"/>
              <a:ext cx="0" cy="536699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33" name="Graphic 32">
            <a:extLst>
              <a:ext uri="{FF2B5EF4-FFF2-40B4-BE49-F238E27FC236}">
                <a16:creationId xmlns:a16="http://schemas.microsoft.com/office/drawing/2014/main" id="{52837A3C-3F9E-2CBA-2E90-D9E0CC443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0004" y="3333750"/>
            <a:ext cx="20193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53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DF3A7CD9-5310-863F-3354-369376001458}"/>
              </a:ext>
            </a:extLst>
          </p:cNvPr>
          <p:cNvSpPr txBox="1"/>
          <p:nvPr/>
        </p:nvSpPr>
        <p:spPr>
          <a:xfrm>
            <a:off x="46041" y="1165649"/>
            <a:ext cx="6087227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expansion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due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gas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took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place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before/during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Such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expansions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led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being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direct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contact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other,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significantly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increasing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magnitude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transfers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Currently,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processing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would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Assuming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battery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expand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almost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contact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adjacent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cells,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separated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1mm-thick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recalculating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radiation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transfer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matrix;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also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assuming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conduction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take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place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overcoming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thermal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resistance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Potential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Conductions: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due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to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the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volume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expansion</a:t>
            </a:r>
            <a:endParaRPr lang="en-US" sz="2500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D5389E-6099-C3F2-EA7C-EB7C069439F8}"/>
              </a:ext>
            </a:extLst>
          </p:cNvPr>
          <p:cNvGrpSpPr/>
          <p:nvPr/>
        </p:nvGrpSpPr>
        <p:grpSpPr>
          <a:xfrm>
            <a:off x="6189108" y="1307381"/>
            <a:ext cx="2698998" cy="2218617"/>
            <a:chOff x="3581400" y="1467046"/>
            <a:chExt cx="2698998" cy="221861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049ED64-3ED8-BAF9-C0DE-7CD60F538822}"/>
                </a:ext>
              </a:extLst>
            </p:cNvPr>
            <p:cNvSpPr/>
            <p:nvPr/>
          </p:nvSpPr>
          <p:spPr>
            <a:xfrm>
              <a:off x="3581400" y="1472343"/>
              <a:ext cx="2553010" cy="2213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45E622-8577-4F92-DFE9-F9F6BC6A0BB8}"/>
                </a:ext>
              </a:extLst>
            </p:cNvPr>
            <p:cNvSpPr/>
            <p:nvPr/>
          </p:nvSpPr>
          <p:spPr>
            <a:xfrm>
              <a:off x="3758632" y="1693129"/>
              <a:ext cx="293134" cy="77395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59E32E-5243-1F1F-139F-FDA9399C49E5}"/>
                </a:ext>
              </a:extLst>
            </p:cNvPr>
            <p:cNvSpPr/>
            <p:nvPr/>
          </p:nvSpPr>
          <p:spPr>
            <a:xfrm>
              <a:off x="4392198" y="1693129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902B9E-B278-B904-EE9E-153DB0BBBCCB}"/>
                </a:ext>
              </a:extLst>
            </p:cNvPr>
            <p:cNvSpPr/>
            <p:nvPr/>
          </p:nvSpPr>
          <p:spPr>
            <a:xfrm>
              <a:off x="5025763" y="1693129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2DABE0B-929E-D58A-BBB1-87F4A7A71FBA}"/>
                </a:ext>
              </a:extLst>
            </p:cNvPr>
            <p:cNvSpPr/>
            <p:nvPr/>
          </p:nvSpPr>
          <p:spPr>
            <a:xfrm>
              <a:off x="5659328" y="1693129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6C0FEC-14CA-9246-EB60-746C23C76D77}"/>
                </a:ext>
              </a:extLst>
            </p:cNvPr>
            <p:cNvSpPr txBox="1"/>
            <p:nvPr/>
          </p:nvSpPr>
          <p:spPr>
            <a:xfrm>
              <a:off x="5258834" y="1787398"/>
              <a:ext cx="293135" cy="32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B22B29-EBFB-3670-3813-2C765D284830}"/>
                </a:ext>
              </a:extLst>
            </p:cNvPr>
            <p:cNvSpPr/>
            <p:nvPr/>
          </p:nvSpPr>
          <p:spPr>
            <a:xfrm>
              <a:off x="3758632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3303B54-3504-4DFB-3B4E-85FAA772E236}"/>
                </a:ext>
              </a:extLst>
            </p:cNvPr>
            <p:cNvSpPr/>
            <p:nvPr/>
          </p:nvSpPr>
          <p:spPr>
            <a:xfrm>
              <a:off x="4392198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255E3D9-1555-7AEB-E2C4-5A9C56F6744D}"/>
                </a:ext>
              </a:extLst>
            </p:cNvPr>
            <p:cNvSpPr/>
            <p:nvPr/>
          </p:nvSpPr>
          <p:spPr>
            <a:xfrm>
              <a:off x="5025763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37DF0F-4FF0-E517-1BC4-9191F3A6F05E}"/>
                </a:ext>
              </a:extLst>
            </p:cNvPr>
            <p:cNvSpPr/>
            <p:nvPr/>
          </p:nvSpPr>
          <p:spPr>
            <a:xfrm>
              <a:off x="5659328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9A7522-C331-96FB-1C46-F59054337D61}"/>
                </a:ext>
              </a:extLst>
            </p:cNvPr>
            <p:cNvSpPr txBox="1"/>
            <p:nvPr/>
          </p:nvSpPr>
          <p:spPr>
            <a:xfrm>
              <a:off x="5258678" y="2736531"/>
              <a:ext cx="293135" cy="32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40522AE-6162-CB00-67C0-84B1828AF45C}"/>
                </a:ext>
              </a:extLst>
            </p:cNvPr>
            <p:cNvSpPr txBox="1"/>
            <p:nvPr/>
          </p:nvSpPr>
          <p:spPr>
            <a:xfrm>
              <a:off x="5526367" y="1467046"/>
              <a:ext cx="754031" cy="231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</a:t>
              </a:r>
              <a:r>
                <a:rPr lang="zh-CN" alt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block</a:t>
              </a:r>
              <a:endParaRPr 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4E313A1-E2E2-EECF-0905-563823AA8D27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4051766" y="2080108"/>
              <a:ext cx="340432" cy="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19F573E-7F17-E6F2-E8BE-93B5B833A988}"/>
                </a:ext>
              </a:extLst>
            </p:cNvPr>
            <p:cNvCxnSpPr>
              <a:cxnSpLocks/>
              <a:stCxn id="7" idx="2"/>
              <a:endCxn id="12" idx="0"/>
            </p:cNvCxnSpPr>
            <p:nvPr/>
          </p:nvCxnSpPr>
          <p:spPr>
            <a:xfrm>
              <a:off x="3905199" y="2467086"/>
              <a:ext cx="0" cy="220967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5EC8575-8145-89D1-C5B5-96F21841A126}"/>
                </a:ext>
              </a:extLst>
            </p:cNvPr>
            <p:cNvCxnSpPr>
              <a:cxnSpLocks/>
            </p:cNvCxnSpPr>
            <p:nvPr/>
          </p:nvCxnSpPr>
          <p:spPr>
            <a:xfrm>
              <a:off x="4045974" y="2464400"/>
              <a:ext cx="339128" cy="222834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0" name="AutoShape 2">
            <a:extLst>
              <a:ext uri="{FF2B5EF4-FFF2-40B4-BE49-F238E27FC236}">
                <a16:creationId xmlns:a16="http://schemas.microsoft.com/office/drawing/2014/main" id="{7F83124D-9D9C-8DA5-9CD4-7E618E5A7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D9E367-3C3C-FB9E-4D1E-34910D351AD9}"/>
              </a:ext>
            </a:extLst>
          </p:cNvPr>
          <p:cNvSpPr/>
          <p:nvPr/>
        </p:nvSpPr>
        <p:spPr>
          <a:xfrm>
            <a:off x="6277128" y="1407253"/>
            <a:ext cx="608323" cy="103152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98259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DF3A7CD9-5310-863F-3354-369376001458}"/>
              </a:ext>
            </a:extLst>
          </p:cNvPr>
          <p:cNvSpPr txBox="1"/>
          <p:nvPr/>
        </p:nvSpPr>
        <p:spPr>
          <a:xfrm>
            <a:off x="46041" y="1165649"/>
            <a:ext cx="6087227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During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TR,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certain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amount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gas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vented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Besides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gas,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solid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particles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(which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would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weaker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transfer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compared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gas)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also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emitted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mass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obtained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experiments;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mass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gas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calculated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measured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volumetric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gas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venting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rate;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mass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particles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calculated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block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assumed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mass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throughout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process: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certain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amount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gas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vented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block,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same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amount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mass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would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leave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masses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included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Energy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transfer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due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to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mass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transfer: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enthalpy</a:t>
            </a:r>
            <a:endParaRPr lang="en-US" sz="2500" b="1" dirty="0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7F83124D-9D9C-8DA5-9CD4-7E618E5A7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9CF9237-964B-85B4-E064-D797FCACD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290" y="1165649"/>
            <a:ext cx="3134710" cy="230966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AEFD68D-969D-26D2-C46C-79ED7169072B}"/>
              </a:ext>
            </a:extLst>
          </p:cNvPr>
          <p:cNvSpPr txBox="1"/>
          <p:nvPr/>
        </p:nvSpPr>
        <p:spPr>
          <a:xfrm>
            <a:off x="-37071" y="4794510"/>
            <a:ext cx="87238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dirty="0"/>
              <a:t>Graphs</a:t>
            </a:r>
            <a:r>
              <a:rPr lang="zh-CN" altLang="en-US" sz="800" dirty="0"/>
              <a:t> </a:t>
            </a:r>
            <a:r>
              <a:rPr lang="en-US" altLang="zh-CN" sz="800" dirty="0"/>
              <a:t>:</a:t>
            </a:r>
            <a:r>
              <a:rPr lang="zh-CN" altLang="en-US" sz="800" dirty="0"/>
              <a:t> </a:t>
            </a:r>
            <a:r>
              <a:rPr lang="en-US" altLang="zh-CN" sz="800" dirty="0"/>
              <a:t>Archibald,</a:t>
            </a:r>
            <a:r>
              <a:rPr lang="zh-CN" altLang="en-US" sz="800" dirty="0"/>
              <a:t> </a:t>
            </a:r>
            <a:r>
              <a:rPr lang="en-US" altLang="zh-CN" sz="800" dirty="0"/>
              <a:t>E.</a:t>
            </a:r>
            <a:r>
              <a:rPr lang="en-US" sz="8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Fire &amp; explosion hazards due to thermal runaway propagation in lithium-ion battery systems</a:t>
            </a:r>
          </a:p>
          <a:p>
            <a:r>
              <a:rPr lang="zh-CN" altLang="en-US" sz="800" dirty="0"/>
              <a:t> </a:t>
            </a:r>
            <a:r>
              <a:rPr lang="en-US" sz="800" dirty="0"/>
              <a:t>https://</a:t>
            </a:r>
            <a:r>
              <a:rPr lang="en-US" sz="800" dirty="0" err="1"/>
              <a:t>repositories.lib.utexas.edu</a:t>
            </a:r>
            <a:r>
              <a:rPr lang="en-US" sz="800" dirty="0"/>
              <a:t>/handle/2152/86761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171D42B-E5C7-8554-9196-5CD20065CFAA}"/>
              </a:ext>
            </a:extLst>
          </p:cNvPr>
          <p:cNvGrpSpPr/>
          <p:nvPr/>
        </p:nvGrpSpPr>
        <p:grpSpPr>
          <a:xfrm>
            <a:off x="6269544" y="3475310"/>
            <a:ext cx="2565214" cy="1387729"/>
            <a:chOff x="6322892" y="2198383"/>
            <a:chExt cx="2565214" cy="138772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869B7F2-12E3-DABD-5A5C-754EB5A0DD9C}"/>
                </a:ext>
              </a:extLst>
            </p:cNvPr>
            <p:cNvGrpSpPr/>
            <p:nvPr/>
          </p:nvGrpSpPr>
          <p:grpSpPr>
            <a:xfrm>
              <a:off x="6322892" y="2369194"/>
              <a:ext cx="2565214" cy="1216918"/>
              <a:chOff x="6426386" y="2245093"/>
              <a:chExt cx="2565214" cy="1216918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86897819-E0A4-8BA5-0E02-17CEDD674D9F}"/>
                  </a:ext>
                </a:extLst>
              </p:cNvPr>
              <p:cNvCxnSpPr/>
              <p:nvPr/>
            </p:nvCxnSpPr>
            <p:spPr>
              <a:xfrm>
                <a:off x="6426386" y="3462011"/>
                <a:ext cx="256521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AD820D0-02C9-5441-A7B7-5F65322050F0}"/>
                  </a:ext>
                </a:extLst>
              </p:cNvPr>
              <p:cNvSpPr/>
              <p:nvPr/>
            </p:nvSpPr>
            <p:spPr>
              <a:xfrm>
                <a:off x="6624512" y="2688053"/>
                <a:ext cx="281548" cy="77395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643D618-F76C-79FD-42FC-FE6D513200EE}"/>
                  </a:ext>
                </a:extLst>
              </p:cNvPr>
              <p:cNvSpPr/>
              <p:nvPr/>
            </p:nvSpPr>
            <p:spPr>
              <a:xfrm>
                <a:off x="7191359" y="2688053"/>
                <a:ext cx="281548" cy="77395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9D30FB6-53E8-7293-2BB0-47DCDC5661CB}"/>
                  </a:ext>
                </a:extLst>
              </p:cNvPr>
              <p:cNvSpPr/>
              <p:nvPr/>
            </p:nvSpPr>
            <p:spPr>
              <a:xfrm>
                <a:off x="8470490" y="2688053"/>
                <a:ext cx="281548" cy="77395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AB385C-9CDC-4AC3-4945-467FCA84BBEC}"/>
                  </a:ext>
                </a:extLst>
              </p:cNvPr>
              <p:cNvSpPr txBox="1"/>
              <p:nvPr/>
            </p:nvSpPr>
            <p:spPr>
              <a:xfrm>
                <a:off x="7825193" y="2831948"/>
                <a:ext cx="293135" cy="327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AF41623-A72B-1F04-6666-2DF33D6ADB3E}"/>
                  </a:ext>
                </a:extLst>
              </p:cNvPr>
              <p:cNvSpPr/>
              <p:nvPr/>
            </p:nvSpPr>
            <p:spPr>
              <a:xfrm>
                <a:off x="6430044" y="2245093"/>
                <a:ext cx="2553010" cy="121691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5A0BF069-6A5A-C766-7588-9964150F2B35}"/>
                  </a:ext>
                </a:extLst>
              </p:cNvPr>
              <p:cNvCxnSpPr>
                <a:stCxn id="8" idx="0"/>
              </p:cNvCxnSpPr>
              <p:nvPr/>
            </p:nvCxnSpPr>
            <p:spPr>
              <a:xfrm flipV="1">
                <a:off x="6765286" y="2467086"/>
                <a:ext cx="0" cy="220967"/>
              </a:xfrm>
              <a:prstGeom prst="line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A2C17F5-D1BD-9509-15EB-E3970B890A9E}"/>
                </a:ext>
              </a:extLst>
            </p:cNvPr>
            <p:cNvCxnSpPr/>
            <p:nvPr/>
          </p:nvCxnSpPr>
          <p:spPr>
            <a:xfrm flipV="1">
              <a:off x="7596317" y="2198383"/>
              <a:ext cx="0" cy="220967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3242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DF3A7CD9-5310-863F-3354-369376001458}"/>
              </a:ext>
            </a:extLst>
          </p:cNvPr>
          <p:cNvSpPr txBox="1"/>
          <p:nvPr/>
        </p:nvSpPr>
        <p:spPr>
          <a:xfrm>
            <a:off x="46041" y="1165649"/>
            <a:ext cx="8888107" cy="31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Summarizing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assumptions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equations,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equations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obtained: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Some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obtained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experimental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data: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term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thermal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runaway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estimated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optimization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(like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pymoo)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would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optimizer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try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minimize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MSE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experimental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Prismatic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cell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module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TR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propagation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modeling: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models</a:t>
            </a:r>
            <a:endParaRPr lang="en-US" sz="2500" b="1" dirty="0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7F83124D-9D9C-8DA5-9CD4-7E618E5A7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1BFC6036-D7E7-22E2-5F41-E64CF9DA4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1303" y="1987550"/>
            <a:ext cx="4889500" cy="431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1697DC1-8006-A74A-C2D7-F3BCE303F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00" y="1550255"/>
            <a:ext cx="5916416" cy="23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40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Preliminary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Results</a:t>
            </a:r>
            <a:endParaRPr lang="en-US" sz="2500" b="1" dirty="0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7F83124D-9D9C-8DA5-9CD4-7E618E5A7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 descr="Diagram, histogram&#10;&#10;Description automatically generated">
            <a:extLst>
              <a:ext uri="{FF2B5EF4-FFF2-40B4-BE49-F238E27FC236}">
                <a16:creationId xmlns:a16="http://schemas.microsoft.com/office/drawing/2014/main" id="{7E99828F-34B9-2A52-0146-270F6F4616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1" r="8519" b="5556"/>
          <a:stretch/>
        </p:blipFill>
        <p:spPr>
          <a:xfrm>
            <a:off x="4191000" y="634409"/>
            <a:ext cx="4495800" cy="40771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6FC30A-214D-BD96-DDAB-3E615D78A0F3}"/>
              </a:ext>
            </a:extLst>
          </p:cNvPr>
          <p:cNvSpPr txBox="1"/>
          <p:nvPr/>
        </p:nvSpPr>
        <p:spPr>
          <a:xfrm>
            <a:off x="169160" y="1137500"/>
            <a:ext cx="4174240" cy="2282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propagates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increasing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rate: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took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failed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previous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cell(s)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propagated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along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direction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first,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propagated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second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final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failed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almost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simultaneously: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propagation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36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Preliminary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Results</a:t>
            </a:r>
            <a:endParaRPr lang="en-US" sz="2500" b="1" dirty="0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7F83124D-9D9C-8DA5-9CD4-7E618E5A7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6FC30A-214D-BD96-DDAB-3E615D78A0F3}"/>
              </a:ext>
            </a:extLst>
          </p:cNvPr>
          <p:cNvSpPr txBox="1"/>
          <p:nvPr/>
        </p:nvSpPr>
        <p:spPr>
          <a:xfrm>
            <a:off x="169160" y="1137500"/>
            <a:ext cx="4174240" cy="2282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propagates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increasing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rate: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took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failed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previous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cell(s)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propagated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along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direction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first,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propagated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second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final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failed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almost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simultaneously: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propagation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BA969C85-C1A7-8921-676B-3C7499ACFE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" t="10603" r="8148" b="5186"/>
          <a:stretch/>
        </p:blipFill>
        <p:spPr>
          <a:xfrm>
            <a:off x="4416759" y="558440"/>
            <a:ext cx="4495800" cy="433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75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Preliminary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Results</a:t>
            </a:r>
            <a:endParaRPr lang="en-US" sz="2500" b="1" dirty="0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7F83124D-9D9C-8DA5-9CD4-7E618E5A7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6FC30A-214D-BD96-DDAB-3E615D78A0F3}"/>
              </a:ext>
            </a:extLst>
          </p:cNvPr>
          <p:cNvSpPr txBox="1"/>
          <p:nvPr/>
        </p:nvSpPr>
        <p:spPr>
          <a:xfrm>
            <a:off x="169160" y="1137500"/>
            <a:ext cx="4174240" cy="350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propagates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increasing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rate: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took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failed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previous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cell(s)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propagated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along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direction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first,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propagated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second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Current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on: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elternativeht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battery_tr_propagation_model</a:t>
            </a: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F43B6E8-3FA8-9FF2-655E-6E5614821FD4}"/>
              </a:ext>
            </a:extLst>
          </p:cNvPr>
          <p:cNvGrpSpPr/>
          <p:nvPr/>
        </p:nvGrpSpPr>
        <p:grpSpPr>
          <a:xfrm>
            <a:off x="4648200" y="1459324"/>
            <a:ext cx="2743200" cy="2376795"/>
            <a:chOff x="1837939" y="2809725"/>
            <a:chExt cx="2339514" cy="192005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F83FADF-908D-6BCC-EE13-FEF297433C87}"/>
                </a:ext>
              </a:extLst>
            </p:cNvPr>
            <p:cNvGrpSpPr/>
            <p:nvPr/>
          </p:nvGrpSpPr>
          <p:grpSpPr>
            <a:xfrm>
              <a:off x="1837939" y="2809725"/>
              <a:ext cx="2339514" cy="1920050"/>
              <a:chOff x="1450696" y="2587875"/>
              <a:chExt cx="2553010" cy="221332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0A2C557-4633-272E-EC07-316CD71BEDDF}"/>
                  </a:ext>
                </a:extLst>
              </p:cNvPr>
              <p:cNvSpPr/>
              <p:nvPr/>
            </p:nvSpPr>
            <p:spPr>
              <a:xfrm>
                <a:off x="1450696" y="2587875"/>
                <a:ext cx="2553010" cy="221332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57318B9-C05A-1C8F-1022-B02155230982}"/>
                  </a:ext>
                </a:extLst>
              </p:cNvPr>
              <p:cNvSpPr/>
              <p:nvPr/>
            </p:nvSpPr>
            <p:spPr>
              <a:xfrm>
                <a:off x="1627928" y="2808661"/>
                <a:ext cx="293134" cy="77395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39BC6D6-8F0E-147A-5FE8-43B939A6D98D}"/>
                  </a:ext>
                </a:extLst>
              </p:cNvPr>
              <p:cNvSpPr/>
              <p:nvPr/>
            </p:nvSpPr>
            <p:spPr>
              <a:xfrm>
                <a:off x="2261494" y="2808661"/>
                <a:ext cx="293134" cy="77395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21AB1E8-AE03-2F8B-F546-8132B293C0A6}"/>
                  </a:ext>
                </a:extLst>
              </p:cNvPr>
              <p:cNvSpPr/>
              <p:nvPr/>
            </p:nvSpPr>
            <p:spPr>
              <a:xfrm>
                <a:off x="2895059" y="2808661"/>
                <a:ext cx="293134" cy="77395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F21439D-2393-3A85-2DD1-D217979B0C48}"/>
                  </a:ext>
                </a:extLst>
              </p:cNvPr>
              <p:cNvSpPr/>
              <p:nvPr/>
            </p:nvSpPr>
            <p:spPr>
              <a:xfrm>
                <a:off x="3528624" y="2808661"/>
                <a:ext cx="293134" cy="77395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834242-77E9-9E89-8AF1-F87A72716D7A}"/>
                  </a:ext>
                </a:extLst>
              </p:cNvPr>
              <p:cNvSpPr txBox="1"/>
              <p:nvPr/>
            </p:nvSpPr>
            <p:spPr>
              <a:xfrm>
                <a:off x="3128130" y="2902930"/>
                <a:ext cx="293135" cy="327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86FA76-EFD7-1570-2479-EA53596EDC24}"/>
                  </a:ext>
                </a:extLst>
              </p:cNvPr>
              <p:cNvSpPr/>
              <p:nvPr/>
            </p:nvSpPr>
            <p:spPr>
              <a:xfrm>
                <a:off x="1627928" y="3803585"/>
                <a:ext cx="293134" cy="77395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6CF0CE9-EA39-EA89-A56F-8849CBBE691E}"/>
                  </a:ext>
                </a:extLst>
              </p:cNvPr>
              <p:cNvSpPr/>
              <p:nvPr/>
            </p:nvSpPr>
            <p:spPr>
              <a:xfrm>
                <a:off x="2261494" y="3803585"/>
                <a:ext cx="293134" cy="77395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5EFABAB-20A4-D399-CADC-536D60B45E20}"/>
                  </a:ext>
                </a:extLst>
              </p:cNvPr>
              <p:cNvSpPr/>
              <p:nvPr/>
            </p:nvSpPr>
            <p:spPr>
              <a:xfrm>
                <a:off x="2895059" y="3803585"/>
                <a:ext cx="293134" cy="77395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BFC8A74-EE0D-499C-38D6-1CBBFA7DC9BB}"/>
                  </a:ext>
                </a:extLst>
              </p:cNvPr>
              <p:cNvSpPr/>
              <p:nvPr/>
            </p:nvSpPr>
            <p:spPr>
              <a:xfrm>
                <a:off x="3528624" y="3803585"/>
                <a:ext cx="293134" cy="77395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50A5227-4E74-CD82-DFC1-819E50E7713B}"/>
                  </a:ext>
                </a:extLst>
              </p:cNvPr>
              <p:cNvSpPr txBox="1"/>
              <p:nvPr/>
            </p:nvSpPr>
            <p:spPr>
              <a:xfrm>
                <a:off x="3127974" y="3852063"/>
                <a:ext cx="293135" cy="327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2236BB4B-AC44-CA7F-6975-FA3329E8F9F3}"/>
                  </a:ext>
                </a:extLst>
              </p:cNvPr>
              <p:cNvCxnSpPr>
                <a:cxnSpLocks/>
                <a:stCxn id="8" idx="3"/>
              </p:cNvCxnSpPr>
              <p:nvPr/>
            </p:nvCxnSpPr>
            <p:spPr>
              <a:xfrm>
                <a:off x="1921062" y="3195639"/>
                <a:ext cx="1754128" cy="0"/>
              </a:xfrm>
              <a:prstGeom prst="line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CCD9D48C-1993-437C-D96A-3352F22CCF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08061" y="3305305"/>
                <a:ext cx="1252323" cy="922298"/>
              </a:xfrm>
              <a:prstGeom prst="line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23CC264-82D2-9D32-53F1-4A0A5F465A39}"/>
                </a:ext>
              </a:extLst>
            </p:cNvPr>
            <p:cNvCxnSpPr>
              <a:cxnSpLocks/>
            </p:cNvCxnSpPr>
            <p:nvPr/>
          </p:nvCxnSpPr>
          <p:spPr>
            <a:xfrm>
              <a:off x="2762869" y="4324350"/>
              <a:ext cx="1113541" cy="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532AF11-540A-540F-A61F-6F7E12AA1C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7400" y="4324350"/>
              <a:ext cx="580584" cy="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2313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Preliminary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Results</a:t>
            </a:r>
            <a:endParaRPr lang="en-US" sz="2500" b="1" dirty="0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7F83124D-9D9C-8DA5-9CD4-7E618E5A7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6FC30A-214D-BD96-DDAB-3E615D78A0F3}"/>
              </a:ext>
            </a:extLst>
          </p:cNvPr>
          <p:cNvSpPr txBox="1"/>
          <p:nvPr/>
        </p:nvSpPr>
        <p:spPr>
          <a:xfrm>
            <a:off x="169160" y="1137500"/>
            <a:ext cx="4174240" cy="350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propagates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increasing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rate: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took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failed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previous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cell(s)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propagated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along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direction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first,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propagated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second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Current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on: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elternativeht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battery_tr_propagation_model</a:t>
            </a: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E50F7A1-FA42-B35D-A7C9-B6CE29499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017" y="763738"/>
            <a:ext cx="3941061" cy="394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46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What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can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be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done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to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make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our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results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publishable</a:t>
            </a:r>
            <a:endParaRPr lang="en-US" sz="2500" b="1" dirty="0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7F83124D-9D9C-8DA5-9CD4-7E618E5A7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6FC30A-214D-BD96-DDAB-3E615D78A0F3}"/>
              </a:ext>
            </a:extLst>
          </p:cNvPr>
          <p:cNvSpPr txBox="1"/>
          <p:nvPr/>
        </p:nvSpPr>
        <p:spPr>
          <a:xfrm>
            <a:off x="169160" y="1137500"/>
            <a:ext cx="8289040" cy="179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potential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real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battery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experimental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geometries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Identify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estimated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existing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results,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well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whose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obtained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existing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parameter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estimation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routine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Finish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pipeline;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bridge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gap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current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parameter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estimation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subroutine;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obtain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optimal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set;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compare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experimental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108998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B7C94-FEA4-4801-0FC9-A0685759D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/>
              <a:t>The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whole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model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within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one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page</a:t>
            </a:r>
            <a:endParaRPr 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DF7BD-2C25-2870-5BF6-226566C12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794" y="1352550"/>
            <a:ext cx="8229600" cy="3276600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Radiation</a:t>
            </a:r>
            <a:r>
              <a:rPr lang="zh-CN" altLang="en-US" sz="2000" dirty="0"/>
              <a:t> </a:t>
            </a:r>
            <a:r>
              <a:rPr lang="en-US" altLang="zh-CN" sz="2000" dirty="0"/>
              <a:t>(cell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adjacent</a:t>
            </a:r>
            <a:r>
              <a:rPr lang="zh-CN" altLang="en-US" sz="2000" dirty="0"/>
              <a:t> </a:t>
            </a:r>
            <a:r>
              <a:rPr lang="en-US" altLang="zh-CN" sz="2000" dirty="0"/>
              <a:t>cells,</a:t>
            </a:r>
            <a:r>
              <a:rPr lang="zh-CN" altLang="en-US" sz="2000" dirty="0"/>
              <a:t> </a:t>
            </a:r>
            <a:r>
              <a:rPr lang="en-US" altLang="zh-CN" sz="2000" dirty="0"/>
              <a:t>cell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air)</a:t>
            </a:r>
          </a:p>
          <a:p>
            <a:r>
              <a:rPr lang="en-US" altLang="zh-CN" sz="2000" dirty="0"/>
              <a:t>Convection</a:t>
            </a:r>
          </a:p>
          <a:p>
            <a:r>
              <a:rPr lang="en-US" altLang="zh-CN" sz="2000" dirty="0"/>
              <a:t>Radiation</a:t>
            </a:r>
            <a:r>
              <a:rPr lang="zh-CN" altLang="en-US" sz="2000" dirty="0"/>
              <a:t> </a:t>
            </a:r>
            <a:r>
              <a:rPr lang="en-US" altLang="zh-CN" sz="2000" dirty="0"/>
              <a:t>(cell</a:t>
            </a:r>
            <a:r>
              <a:rPr lang="zh-CN" altLang="en-US" sz="2000" dirty="0"/>
              <a:t> </a:t>
            </a:r>
            <a:r>
              <a:rPr lang="en-US" altLang="zh-CN" sz="2000" dirty="0"/>
              <a:t>expansion)</a:t>
            </a:r>
          </a:p>
          <a:p>
            <a:r>
              <a:rPr lang="en-US" altLang="zh-CN" sz="2000" dirty="0"/>
              <a:t>Heating</a:t>
            </a:r>
            <a:r>
              <a:rPr lang="zh-CN" altLang="en-US" sz="2000" dirty="0"/>
              <a:t> </a:t>
            </a:r>
            <a:r>
              <a:rPr lang="en-US" altLang="zh-CN" sz="2000" dirty="0"/>
              <a:t>sources</a:t>
            </a:r>
            <a:r>
              <a:rPr lang="zh-CN" altLang="en-US" sz="2000" dirty="0"/>
              <a:t> </a:t>
            </a: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altLang="zh-CN" sz="2000" dirty="0"/>
              <a:t>chemical</a:t>
            </a:r>
            <a:r>
              <a:rPr lang="zh-CN" altLang="en-US" sz="2000" dirty="0"/>
              <a:t> </a:t>
            </a:r>
            <a:r>
              <a:rPr lang="en-US" altLang="zh-CN" sz="2000" dirty="0"/>
              <a:t>reactions</a:t>
            </a:r>
            <a:r>
              <a:rPr lang="zh-CN" altLang="en-US" sz="2000" dirty="0"/>
              <a:t> </a:t>
            </a: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altLang="zh-CN" sz="2000" dirty="0"/>
              <a:t>TRs</a:t>
            </a:r>
          </a:p>
          <a:p>
            <a:r>
              <a:rPr lang="en-US" altLang="zh-CN" sz="2000" dirty="0">
                <a:solidFill>
                  <a:srgbClr val="FF0000"/>
                </a:solidFill>
              </a:rPr>
              <a:t>TR-caused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compartment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combustion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and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consequential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heat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sources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to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the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cell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(added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02/16/2023)</a:t>
            </a:r>
          </a:p>
          <a:p>
            <a:r>
              <a:rPr lang="en-US" altLang="zh-CN" sz="2000" dirty="0">
                <a:solidFill>
                  <a:srgbClr val="FF0000"/>
                </a:solidFill>
              </a:rPr>
              <a:t>Heat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transfers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via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base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and/or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electrical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connection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tab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from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cell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1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to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cell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2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(added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02/16/2023,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all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other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inter-cell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heat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transfer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via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bases/tabs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>
                <a:solidFill>
                  <a:srgbClr val="FF0000"/>
                </a:solidFill>
              </a:rPr>
              <a:t>currently</a:t>
            </a:r>
            <a:r>
              <a:rPr lang="zh-CN" altLang="en-US" sz="200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discarded)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381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78162-7D90-97A0-69D3-2DFFF5328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61975"/>
            <a:ext cx="8686800" cy="857250"/>
          </a:xfrm>
        </p:spPr>
        <p:txBody>
          <a:bodyPr>
            <a:noAutofit/>
          </a:bodyPr>
          <a:lstStyle/>
          <a:p>
            <a:r>
              <a:rPr lang="en-US" altLang="zh-CN" sz="2500" b="1" dirty="0"/>
              <a:t>Prismatic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cell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module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TR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propagation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modeling</a:t>
            </a:r>
            <a:endParaRPr lang="en-US" sz="25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B3FFD-9A9F-B498-D771-15F4D21EF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52550"/>
            <a:ext cx="5638800" cy="35052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CN" sz="1800" dirty="0"/>
              <a:t>Previously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battery</a:t>
            </a:r>
            <a:r>
              <a:rPr lang="zh-CN" altLang="en-US" sz="1800" dirty="0"/>
              <a:t> </a:t>
            </a:r>
            <a:r>
              <a:rPr lang="en-US" altLang="zh-CN" sz="1800" dirty="0"/>
              <a:t>cell</a:t>
            </a:r>
            <a:r>
              <a:rPr lang="zh-CN" altLang="en-US" sz="1800" dirty="0"/>
              <a:t> </a:t>
            </a:r>
            <a:r>
              <a:rPr lang="en-US" altLang="zh-CN" sz="1800" dirty="0"/>
              <a:t>thermal</a:t>
            </a:r>
            <a:r>
              <a:rPr lang="zh-CN" altLang="en-US" sz="1800" dirty="0"/>
              <a:t> </a:t>
            </a:r>
            <a:r>
              <a:rPr lang="en-US" altLang="zh-CN" sz="1800" dirty="0"/>
              <a:t>failure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propagation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thermal</a:t>
            </a:r>
            <a:r>
              <a:rPr lang="zh-CN" altLang="en-US" sz="1800" dirty="0"/>
              <a:t> </a:t>
            </a:r>
            <a:r>
              <a:rPr lang="en-US" altLang="zh-CN" sz="1800" dirty="0"/>
              <a:t>runaway</a:t>
            </a:r>
            <a:r>
              <a:rPr lang="zh-CN" altLang="en-US" sz="1800" dirty="0"/>
              <a:t> </a:t>
            </a:r>
            <a:r>
              <a:rPr lang="en-US" altLang="zh-CN" sz="1800" dirty="0"/>
              <a:t>experiment</a:t>
            </a:r>
            <a:r>
              <a:rPr lang="zh-CN" altLang="en-US" sz="1800" dirty="0"/>
              <a:t> </a:t>
            </a:r>
            <a:r>
              <a:rPr lang="en-US" altLang="zh-CN" sz="1800" dirty="0"/>
              <a:t>has</a:t>
            </a:r>
            <a:r>
              <a:rPr lang="zh-CN" altLang="en-US" sz="1800" dirty="0"/>
              <a:t> </a:t>
            </a:r>
            <a:r>
              <a:rPr lang="en-US" altLang="zh-CN" sz="1800" dirty="0"/>
              <a:t>been</a:t>
            </a:r>
            <a:r>
              <a:rPr lang="zh-CN" altLang="en-US" sz="1800" dirty="0"/>
              <a:t> </a:t>
            </a:r>
            <a:r>
              <a:rPr lang="en-US" altLang="zh-CN" sz="1800" dirty="0"/>
              <a:t>carried</a:t>
            </a:r>
            <a:r>
              <a:rPr lang="zh-CN" altLang="en-US" sz="1800" dirty="0"/>
              <a:t> </a:t>
            </a:r>
            <a:r>
              <a:rPr lang="en-US" altLang="zh-CN" sz="1800" dirty="0"/>
              <a:t>out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relevant</a:t>
            </a:r>
            <a:r>
              <a:rPr lang="zh-CN" altLang="en-US" sz="1800" dirty="0"/>
              <a:t> </a:t>
            </a:r>
            <a:r>
              <a:rPr lang="en-US" altLang="zh-CN" sz="1800" dirty="0"/>
              <a:t>data</a:t>
            </a:r>
            <a:r>
              <a:rPr lang="zh-CN" altLang="en-US" sz="1800" dirty="0"/>
              <a:t> </a:t>
            </a:r>
            <a:r>
              <a:rPr lang="en-US" altLang="zh-CN" sz="1800" dirty="0"/>
              <a:t>has</a:t>
            </a:r>
            <a:r>
              <a:rPr lang="zh-CN" altLang="en-US" sz="1800" dirty="0"/>
              <a:t> </a:t>
            </a:r>
            <a:r>
              <a:rPr lang="en-US" altLang="zh-CN" sz="1800" dirty="0"/>
              <a:t>been</a:t>
            </a:r>
            <a:r>
              <a:rPr lang="zh-CN" altLang="en-US" sz="1800" dirty="0"/>
              <a:t> </a:t>
            </a:r>
            <a:r>
              <a:rPr lang="en-US" altLang="zh-CN" sz="1800" dirty="0"/>
              <a:t>collected</a:t>
            </a:r>
          </a:p>
          <a:p>
            <a:pPr>
              <a:lnSpc>
                <a:spcPct val="110000"/>
              </a:lnSpc>
            </a:pPr>
            <a:endParaRPr lang="en-US" altLang="zh-CN" sz="1800" dirty="0"/>
          </a:p>
          <a:p>
            <a:pPr>
              <a:lnSpc>
                <a:spcPct val="110000"/>
              </a:lnSpc>
            </a:pP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dirty="0"/>
              <a:t>reduced-order</a:t>
            </a:r>
            <a:r>
              <a:rPr lang="zh-CN" altLang="en-US" sz="1800" dirty="0"/>
              <a:t> </a:t>
            </a:r>
            <a:r>
              <a:rPr lang="en-US" altLang="zh-CN" sz="1800" dirty="0"/>
              <a:t>heat</a:t>
            </a:r>
            <a:r>
              <a:rPr lang="zh-CN" altLang="en-US" sz="1800" dirty="0"/>
              <a:t> </a:t>
            </a:r>
            <a:r>
              <a:rPr lang="en-US" altLang="zh-CN" sz="1800" dirty="0"/>
              <a:t>transfer</a:t>
            </a:r>
            <a:r>
              <a:rPr lang="zh-CN" altLang="en-US" sz="1800" dirty="0"/>
              <a:t> </a:t>
            </a:r>
            <a:r>
              <a:rPr lang="en-US" altLang="zh-CN" sz="1800" dirty="0"/>
              <a:t>model,</a:t>
            </a:r>
            <a:r>
              <a:rPr lang="zh-CN" altLang="en-US" sz="1800" dirty="0"/>
              <a:t> </a:t>
            </a:r>
            <a:r>
              <a:rPr lang="en-US" altLang="zh-CN" sz="1800" dirty="0"/>
              <a:t>focusing</a:t>
            </a:r>
            <a:r>
              <a:rPr lang="zh-CN" altLang="en-US" sz="1800" dirty="0"/>
              <a:t> </a:t>
            </a:r>
            <a:r>
              <a:rPr lang="en-US" altLang="zh-CN" sz="1800" dirty="0"/>
              <a:t>on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radiation,</a:t>
            </a:r>
            <a:r>
              <a:rPr lang="zh-CN" altLang="en-US" sz="1800" dirty="0"/>
              <a:t> </a:t>
            </a:r>
            <a:r>
              <a:rPr lang="en-US" altLang="zh-CN" sz="1800" dirty="0"/>
              <a:t>convection,</a:t>
            </a:r>
            <a:r>
              <a:rPr lang="zh-CN" altLang="en-US" sz="1800" dirty="0"/>
              <a:t> </a:t>
            </a:r>
            <a:r>
              <a:rPr lang="en-US" altLang="zh-CN" sz="1800" dirty="0"/>
              <a:t>conduction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enthalpy</a:t>
            </a:r>
            <a:r>
              <a:rPr lang="zh-CN" altLang="en-US" sz="1800" dirty="0"/>
              <a:t> </a:t>
            </a:r>
            <a:r>
              <a:rPr lang="en-US" altLang="zh-CN" sz="1800" dirty="0"/>
              <a:t>exchange</a:t>
            </a:r>
            <a:r>
              <a:rPr lang="zh-CN" altLang="en-US" sz="1800" dirty="0"/>
              <a:t> </a:t>
            </a:r>
            <a:r>
              <a:rPr lang="en-US" altLang="zh-CN" sz="1800" dirty="0"/>
              <a:t>between</a:t>
            </a:r>
            <a:r>
              <a:rPr lang="zh-CN" altLang="en-US" sz="1800" dirty="0"/>
              <a:t> </a:t>
            </a:r>
            <a:r>
              <a:rPr lang="en-US" altLang="zh-CN" sz="1800" dirty="0"/>
              <a:t>cells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surrounding</a:t>
            </a:r>
            <a:r>
              <a:rPr lang="zh-CN" altLang="en-US" sz="1800" dirty="0"/>
              <a:t> </a:t>
            </a:r>
            <a:r>
              <a:rPr lang="en-US" altLang="zh-CN" sz="1800" dirty="0"/>
              <a:t>air,</a:t>
            </a:r>
            <a:r>
              <a:rPr lang="zh-CN" altLang="en-US" sz="1800" dirty="0"/>
              <a:t> </a:t>
            </a:r>
            <a:r>
              <a:rPr lang="en-US" altLang="zh-CN" sz="1800" dirty="0"/>
              <a:t>could</a:t>
            </a:r>
            <a:r>
              <a:rPr lang="zh-CN" altLang="en-US" sz="1800" dirty="0"/>
              <a:t> </a:t>
            </a:r>
            <a:r>
              <a:rPr lang="en-US" altLang="zh-CN" sz="1800" dirty="0"/>
              <a:t>play</a:t>
            </a:r>
            <a:r>
              <a:rPr lang="zh-CN" altLang="en-US" sz="1800" dirty="0"/>
              <a:t> </a:t>
            </a:r>
            <a:r>
              <a:rPr lang="en-US" altLang="zh-CN" sz="1800" dirty="0"/>
              <a:t>an</a:t>
            </a:r>
            <a:r>
              <a:rPr lang="zh-CN" altLang="en-US" sz="1800" dirty="0"/>
              <a:t> </a:t>
            </a:r>
            <a:r>
              <a:rPr lang="en-US" altLang="zh-CN" sz="1800" dirty="0"/>
              <a:t>important</a:t>
            </a:r>
            <a:r>
              <a:rPr lang="zh-CN" altLang="en-US" sz="1800" dirty="0"/>
              <a:t> </a:t>
            </a:r>
            <a:r>
              <a:rPr lang="en-US" altLang="zh-CN" sz="1800" dirty="0"/>
              <a:t>role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simulating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cell-to-cell</a:t>
            </a:r>
            <a:r>
              <a:rPr lang="zh-CN" altLang="en-US" sz="1800" dirty="0"/>
              <a:t> </a:t>
            </a:r>
            <a:r>
              <a:rPr lang="en-US" altLang="zh-CN" sz="1800" dirty="0"/>
              <a:t>thermal</a:t>
            </a:r>
            <a:r>
              <a:rPr lang="zh-CN" altLang="en-US" sz="1800" dirty="0"/>
              <a:t> </a:t>
            </a:r>
            <a:r>
              <a:rPr lang="en-US" altLang="zh-CN" sz="1800" dirty="0"/>
              <a:t>runaway</a:t>
            </a:r>
            <a:r>
              <a:rPr lang="zh-CN" altLang="en-US" sz="1800" dirty="0"/>
              <a:t> </a:t>
            </a:r>
            <a:r>
              <a:rPr lang="en-US" altLang="zh-CN" sz="1800" dirty="0"/>
              <a:t>propagations</a:t>
            </a:r>
          </a:p>
          <a:p>
            <a:pPr>
              <a:lnSpc>
                <a:spcPct val="110000"/>
              </a:lnSpc>
            </a:pPr>
            <a:endParaRPr lang="en-US" altLang="zh-CN" sz="1800" dirty="0"/>
          </a:p>
          <a:p>
            <a:pPr>
              <a:lnSpc>
                <a:spcPct val="110000"/>
              </a:lnSpc>
            </a:pPr>
            <a:endParaRPr lang="en-US" altLang="zh-CN" sz="1800" dirty="0"/>
          </a:p>
          <a:p>
            <a:endParaRPr lang="en-US" altLang="zh-CN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E74B56-4BB5-B60D-CD38-000F2416E9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59" r="53275"/>
          <a:stretch/>
        </p:blipFill>
        <p:spPr>
          <a:xfrm>
            <a:off x="6417810" y="3239382"/>
            <a:ext cx="2487202" cy="17614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86C7B8-1B2F-2530-D548-0DEAF942BF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79" t="1487" b="-1487"/>
          <a:stretch/>
        </p:blipFill>
        <p:spPr>
          <a:xfrm>
            <a:off x="6400800" y="1276350"/>
            <a:ext cx="2397991" cy="158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92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F486FF7-A0F8-164E-6D10-7691EC211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0131"/>
            <a:ext cx="8686800" cy="857250"/>
          </a:xfrm>
        </p:spPr>
        <p:txBody>
          <a:bodyPr>
            <a:noAutofit/>
          </a:bodyPr>
          <a:lstStyle/>
          <a:p>
            <a:r>
              <a:rPr lang="en-US" altLang="zh-CN" sz="2500" b="1" dirty="0"/>
              <a:t>Prismatic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cell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module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TR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propagation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modeling: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experiments</a:t>
            </a:r>
            <a:endParaRPr lang="en-US" sz="25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8BC19D-DFA1-D687-CE51-B078A47E6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429" y="1496355"/>
            <a:ext cx="2182225" cy="172779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96865F9-3AC7-6189-EBD5-2ADE190169DA}"/>
              </a:ext>
            </a:extLst>
          </p:cNvPr>
          <p:cNvGrpSpPr/>
          <p:nvPr/>
        </p:nvGrpSpPr>
        <p:grpSpPr>
          <a:xfrm>
            <a:off x="4343400" y="1440372"/>
            <a:ext cx="4422907" cy="2914373"/>
            <a:chOff x="897908" y="725497"/>
            <a:chExt cx="4899812" cy="392242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2E5A6B3-6590-A453-8A40-95FA1C475E2F}"/>
                </a:ext>
              </a:extLst>
            </p:cNvPr>
            <p:cNvSpPr/>
            <p:nvPr/>
          </p:nvSpPr>
          <p:spPr>
            <a:xfrm>
              <a:off x="897908" y="725497"/>
              <a:ext cx="4866787" cy="392242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45E72B7-7C27-B798-871D-5A669A53862B}"/>
                </a:ext>
              </a:extLst>
            </p:cNvPr>
            <p:cNvSpPr/>
            <p:nvPr/>
          </p:nvSpPr>
          <p:spPr>
            <a:xfrm>
              <a:off x="1235765" y="1116771"/>
              <a:ext cx="558800" cy="13716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4F552F5-E99C-A9A4-18A4-DB2ECDEFA0EC}"/>
                </a:ext>
              </a:extLst>
            </p:cNvPr>
            <p:cNvSpPr/>
            <p:nvPr/>
          </p:nvSpPr>
          <p:spPr>
            <a:xfrm>
              <a:off x="2443527" y="1116771"/>
              <a:ext cx="558800" cy="13716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2061B37-ADB3-0FFB-A118-6FD3451446EE}"/>
                </a:ext>
              </a:extLst>
            </p:cNvPr>
            <p:cNvSpPr/>
            <p:nvPr/>
          </p:nvSpPr>
          <p:spPr>
            <a:xfrm>
              <a:off x="3651289" y="1116771"/>
              <a:ext cx="558800" cy="13716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44E01A6-0741-0D50-56DA-BA95CCD77271}"/>
                </a:ext>
              </a:extLst>
            </p:cNvPr>
            <p:cNvSpPr/>
            <p:nvPr/>
          </p:nvSpPr>
          <p:spPr>
            <a:xfrm>
              <a:off x="4859050" y="1116771"/>
              <a:ext cx="558800" cy="13716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FC741E0-1D71-DB31-F257-3CBA9A79EEC4}"/>
                </a:ext>
              </a:extLst>
            </p:cNvPr>
            <p:cNvSpPr txBox="1"/>
            <p:nvPr/>
          </p:nvSpPr>
          <p:spPr>
            <a:xfrm>
              <a:off x="4255170" y="1510185"/>
              <a:ext cx="425087" cy="704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…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7A1042D-26BC-5D92-426A-CEAD41487107}"/>
                </a:ext>
              </a:extLst>
            </p:cNvPr>
            <p:cNvSpPr/>
            <p:nvPr/>
          </p:nvSpPr>
          <p:spPr>
            <a:xfrm>
              <a:off x="1235765" y="2879968"/>
              <a:ext cx="558800" cy="13716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6AE63FE-1C48-20A4-4C05-4116B63E5586}"/>
                </a:ext>
              </a:extLst>
            </p:cNvPr>
            <p:cNvSpPr/>
            <p:nvPr/>
          </p:nvSpPr>
          <p:spPr>
            <a:xfrm>
              <a:off x="2443527" y="2879968"/>
              <a:ext cx="558800" cy="13716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E654D11-098B-0E73-1D2A-A33D160E7AFB}"/>
                </a:ext>
              </a:extLst>
            </p:cNvPr>
            <p:cNvSpPr/>
            <p:nvPr/>
          </p:nvSpPr>
          <p:spPr>
            <a:xfrm>
              <a:off x="3651289" y="2879968"/>
              <a:ext cx="558800" cy="13716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BFB154C-E98E-B03B-9CDE-D67C0C4757B3}"/>
                </a:ext>
              </a:extLst>
            </p:cNvPr>
            <p:cNvSpPr/>
            <p:nvPr/>
          </p:nvSpPr>
          <p:spPr>
            <a:xfrm>
              <a:off x="4859050" y="2879968"/>
              <a:ext cx="558800" cy="13716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FF2DCB1-2E98-03B8-6357-3D7E3308B2EE}"/>
                </a:ext>
              </a:extLst>
            </p:cNvPr>
            <p:cNvSpPr txBox="1"/>
            <p:nvPr/>
          </p:nvSpPr>
          <p:spPr>
            <a:xfrm>
              <a:off x="4255170" y="3273380"/>
              <a:ext cx="558800" cy="621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AB33761-B070-6F7D-1A11-71B4EBA2F442}"/>
                </a:ext>
              </a:extLst>
            </p:cNvPr>
            <p:cNvGrpSpPr/>
            <p:nvPr/>
          </p:nvGrpSpPr>
          <p:grpSpPr>
            <a:xfrm>
              <a:off x="1515165" y="1603455"/>
              <a:ext cx="1205590" cy="391227"/>
              <a:chOff x="1803400" y="1045163"/>
              <a:chExt cx="1205590" cy="721225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536F4E3C-C157-0075-F6D3-2CBB0EEC44A0}"/>
                  </a:ext>
                </a:extLst>
              </p:cNvPr>
              <p:cNvGrpSpPr/>
              <p:nvPr/>
            </p:nvGrpSpPr>
            <p:grpSpPr>
              <a:xfrm>
                <a:off x="1803400" y="1045163"/>
                <a:ext cx="1205590" cy="649091"/>
                <a:chOff x="1524000" y="330294"/>
                <a:chExt cx="558800" cy="302882"/>
              </a:xfrm>
            </p:grpSpPr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32983C73-830D-80F5-79C3-968A23989536}"/>
                    </a:ext>
                  </a:extLst>
                </p:cNvPr>
                <p:cNvCxnSpPr/>
                <p:nvPr/>
              </p:nvCxnSpPr>
              <p:spPr>
                <a:xfrm>
                  <a:off x="1524000" y="511712"/>
                  <a:ext cx="5588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ot"/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8D5E2FB3-139A-BB6B-DEA0-2F1585836AE1}"/>
                    </a:ext>
                  </a:extLst>
                </p:cNvPr>
                <p:cNvSpPr txBox="1"/>
                <p:nvPr/>
              </p:nvSpPr>
              <p:spPr>
                <a:xfrm>
                  <a:off x="1712729" y="330294"/>
                  <a:ext cx="182638" cy="30288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prstDash val="sysDot"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1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altLang="zh-CN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en-US" sz="11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00B30D9F-C179-0AAF-5E53-0B9FDB6F8B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3400" y="1253359"/>
                <a:ext cx="0" cy="513029"/>
              </a:xfrm>
              <a:prstGeom prst="lin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077A6CA1-E1C1-42A2-1A4F-279654F44887}"/>
                </a:ext>
              </a:extLst>
            </p:cNvPr>
            <p:cNvGrpSpPr/>
            <p:nvPr/>
          </p:nvGrpSpPr>
          <p:grpSpPr>
            <a:xfrm rot="5400000">
              <a:off x="2321001" y="2496663"/>
              <a:ext cx="1762196" cy="404573"/>
              <a:chOff x="1524000" y="439386"/>
              <a:chExt cx="558801" cy="131060"/>
            </a:xfrm>
          </p:grpSpPr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35DD5B4A-22F2-32DD-6C05-17867120407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1464086" y="510531"/>
                <a:ext cx="119830" cy="0"/>
              </a:xfrm>
              <a:prstGeom prst="lin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D19FC9D2-8D26-B94A-4377-02DA987F7E1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2022855" y="510500"/>
                <a:ext cx="119891" cy="0"/>
              </a:xfrm>
              <a:prstGeom prst="lin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AACE3504-922D-ACE0-B5FB-D863D6B1B00A}"/>
                  </a:ext>
                </a:extLst>
              </p:cNvPr>
              <p:cNvGrpSpPr/>
              <p:nvPr/>
            </p:nvGrpSpPr>
            <p:grpSpPr>
              <a:xfrm>
                <a:off x="1524000" y="439386"/>
                <a:ext cx="558800" cy="131060"/>
                <a:chOff x="1524000" y="439386"/>
                <a:chExt cx="558800" cy="131060"/>
              </a:xfrm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F4501C48-1E08-9FD6-D49D-AFF66E9B7F56}"/>
                    </a:ext>
                  </a:extLst>
                </p:cNvPr>
                <p:cNvCxnSpPr/>
                <p:nvPr/>
              </p:nvCxnSpPr>
              <p:spPr>
                <a:xfrm>
                  <a:off x="1524000" y="511712"/>
                  <a:ext cx="5588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8CE1E0E-653A-7F6D-4895-CCEFE8AED633}"/>
                    </a:ext>
                  </a:extLst>
                </p:cNvPr>
                <p:cNvSpPr txBox="1"/>
                <p:nvPr/>
              </p:nvSpPr>
              <p:spPr>
                <a:xfrm rot="16200000">
                  <a:off x="1733184" y="463437"/>
                  <a:ext cx="131060" cy="8295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1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altLang="zh-CN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en-US" sz="11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2CDDC9B-92B8-E400-2DDC-8BD17DD021CE}"/>
                </a:ext>
              </a:extLst>
            </p:cNvPr>
            <p:cNvCxnSpPr>
              <a:cxnSpLocks/>
            </p:cNvCxnSpPr>
            <p:nvPr/>
          </p:nvCxnSpPr>
          <p:spPr>
            <a:xfrm>
              <a:off x="2720755" y="1716391"/>
              <a:ext cx="0" cy="278292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A7D8792-6C7D-8576-1984-9B7BEBE6BA9B}"/>
                </a:ext>
              </a:extLst>
            </p:cNvPr>
            <p:cNvSpPr txBox="1"/>
            <p:nvPr/>
          </p:nvSpPr>
          <p:spPr>
            <a:xfrm>
              <a:off x="4893832" y="1248573"/>
              <a:ext cx="48923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Cell</a:t>
              </a:r>
            </a:p>
            <a:p>
              <a:pPr algn="ctr"/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(1,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1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AD04F08-2E85-CEFC-AABB-532FEC61ADA1}"/>
                </a:ext>
              </a:extLst>
            </p:cNvPr>
            <p:cNvSpPr txBox="1"/>
            <p:nvPr/>
          </p:nvSpPr>
          <p:spPr>
            <a:xfrm>
              <a:off x="1274948" y="1172570"/>
              <a:ext cx="48923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Cell</a:t>
              </a:r>
            </a:p>
            <a:p>
              <a:pPr algn="ctr"/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(1,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1)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A9A2161-A6FA-D81B-498B-DC8CAEBADB51}"/>
                </a:ext>
              </a:extLst>
            </p:cNvPr>
            <p:cNvSpPr txBox="1"/>
            <p:nvPr/>
          </p:nvSpPr>
          <p:spPr>
            <a:xfrm>
              <a:off x="2476137" y="1172570"/>
              <a:ext cx="48923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Cell</a:t>
              </a:r>
            </a:p>
            <a:p>
              <a:pPr algn="ctr"/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(1,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2)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8450BC0-3653-162F-AE6D-38083E3A1F58}"/>
                </a:ext>
              </a:extLst>
            </p:cNvPr>
            <p:cNvSpPr txBox="1"/>
            <p:nvPr/>
          </p:nvSpPr>
          <p:spPr>
            <a:xfrm>
              <a:off x="1276366" y="2919534"/>
              <a:ext cx="48923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Cell</a:t>
              </a:r>
            </a:p>
            <a:p>
              <a:pPr algn="ctr"/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(2,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1)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C2876B2-690C-30EC-DDAD-0059577113D8}"/>
                </a:ext>
              </a:extLst>
            </p:cNvPr>
            <p:cNvSpPr txBox="1"/>
            <p:nvPr/>
          </p:nvSpPr>
          <p:spPr>
            <a:xfrm>
              <a:off x="5037981" y="740240"/>
              <a:ext cx="759739" cy="341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</a:t>
              </a:r>
              <a:r>
                <a:rPr lang="zh-CN" alt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block</a:t>
              </a:r>
              <a:endParaRPr 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F132FFA6-47EB-C76D-22FF-4093BF91AACD}"/>
              </a:ext>
            </a:extLst>
          </p:cNvPr>
          <p:cNvSpPr/>
          <p:nvPr/>
        </p:nvSpPr>
        <p:spPr>
          <a:xfrm>
            <a:off x="1916775" y="1333507"/>
            <a:ext cx="2099747" cy="2099747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DACDB40-644D-F87E-1CD0-FBE598A5C821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3452077" y="1451326"/>
            <a:ext cx="1196296" cy="789315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2F3EA432-429C-CDFF-180C-4CBFC713CEBA}"/>
              </a:ext>
            </a:extLst>
          </p:cNvPr>
          <p:cNvCxnSpPr>
            <a:cxnSpLocks/>
            <a:stCxn id="92" idx="5"/>
            <a:endCxn id="53" idx="1"/>
          </p:cNvCxnSpPr>
          <p:nvPr/>
        </p:nvCxnSpPr>
        <p:spPr>
          <a:xfrm flipV="1">
            <a:off x="3709021" y="2240641"/>
            <a:ext cx="939352" cy="885112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7B573304-BBE9-B2C7-7FB4-FD4CFC369675}"/>
              </a:ext>
            </a:extLst>
          </p:cNvPr>
          <p:cNvSpPr txBox="1"/>
          <p:nvPr/>
        </p:nvSpPr>
        <p:spPr>
          <a:xfrm>
            <a:off x="92049" y="3561733"/>
            <a:ext cx="41946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Each</a:t>
            </a:r>
            <a:r>
              <a:rPr lang="zh-CN" altLang="en-US" sz="1600" dirty="0"/>
              <a:t> </a:t>
            </a:r>
            <a:r>
              <a:rPr lang="en-US" altLang="zh-CN" sz="1600" dirty="0"/>
              <a:t>cell</a:t>
            </a:r>
            <a:r>
              <a:rPr lang="zh-CN" altLang="en-US" sz="1600" dirty="0"/>
              <a:t> </a:t>
            </a:r>
            <a:r>
              <a:rPr lang="en-US" altLang="zh-CN" sz="1600" dirty="0"/>
              <a:t>has</a:t>
            </a:r>
            <a:r>
              <a:rPr lang="zh-CN" altLang="en-US" sz="1600" dirty="0"/>
              <a:t> </a:t>
            </a:r>
            <a:r>
              <a:rPr lang="en-US" altLang="zh-CN" sz="1600" dirty="0"/>
              <a:t>nominal</a:t>
            </a:r>
            <a:r>
              <a:rPr lang="zh-CN" altLang="en-US" sz="1600" dirty="0"/>
              <a:t> </a:t>
            </a:r>
            <a:r>
              <a:rPr lang="en-US" altLang="zh-CN" sz="1600" dirty="0"/>
              <a:t>average</a:t>
            </a:r>
            <a:r>
              <a:rPr lang="zh-CN" altLang="en-US" sz="1600" dirty="0"/>
              <a:t> </a:t>
            </a:r>
            <a:r>
              <a:rPr lang="en-US" altLang="zh-CN" sz="1600" dirty="0"/>
              <a:t>capacity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95.6</a:t>
            </a:r>
            <a:r>
              <a:rPr lang="zh-CN" altLang="en-US" sz="1600" dirty="0"/>
              <a:t> </a:t>
            </a:r>
            <a:r>
              <a:rPr lang="en-US" altLang="zh-CN" sz="1600" dirty="0"/>
              <a:t>Ah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14</a:t>
            </a:r>
            <a:r>
              <a:rPr lang="zh-CN" altLang="en-US" sz="1600" dirty="0"/>
              <a:t> </a:t>
            </a:r>
            <a:r>
              <a:rPr lang="en-US" altLang="zh-CN" sz="1600" dirty="0"/>
              <a:t>cells</a:t>
            </a:r>
            <a:r>
              <a:rPr lang="zh-CN" altLang="en-US" sz="1600" dirty="0"/>
              <a:t> </a:t>
            </a:r>
            <a:r>
              <a:rPr lang="en-US" altLang="zh-CN" sz="1600" dirty="0"/>
              <a:t>connected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series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a</a:t>
            </a:r>
            <a:r>
              <a:rPr lang="zh-CN" altLang="en-US" sz="1600" dirty="0"/>
              <a:t> </a:t>
            </a:r>
            <a:r>
              <a:rPr lang="en-US" altLang="zh-CN" sz="1600" dirty="0"/>
              <a:t>module</a:t>
            </a:r>
            <a:r>
              <a:rPr lang="zh-CN" altLang="en-US" sz="1600" dirty="0"/>
              <a:t> </a:t>
            </a:r>
            <a:r>
              <a:rPr lang="en-US" altLang="zh-CN" sz="1600" dirty="0"/>
              <a:t>compartment</a:t>
            </a:r>
          </a:p>
        </p:txBody>
      </p:sp>
    </p:spTree>
    <p:extLst>
      <p:ext uri="{BB962C8B-B14F-4D97-AF65-F5344CB8AC3E}">
        <p14:creationId xmlns:p14="http://schemas.microsoft.com/office/powerpoint/2010/main" val="3789491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F486FF7-A0F8-164E-6D10-7691EC211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0131"/>
            <a:ext cx="8686800" cy="857250"/>
          </a:xfrm>
        </p:spPr>
        <p:txBody>
          <a:bodyPr>
            <a:noAutofit/>
          </a:bodyPr>
          <a:lstStyle/>
          <a:p>
            <a:r>
              <a:rPr lang="en-US" altLang="zh-CN" sz="2500" b="1" dirty="0"/>
              <a:t>The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experimental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data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to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be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compared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with</a:t>
            </a:r>
            <a:endParaRPr lang="en-US" sz="2500" b="1" dirty="0"/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48E8B516-1156-F1CC-E131-2261100913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305" y="1307381"/>
            <a:ext cx="4376495" cy="3101036"/>
          </a:xfrm>
        </p:spPr>
      </p:pic>
    </p:spTree>
    <p:extLst>
      <p:ext uri="{BB962C8B-B14F-4D97-AF65-F5344CB8AC3E}">
        <p14:creationId xmlns:p14="http://schemas.microsoft.com/office/powerpoint/2010/main" val="466385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D4B85FC-EB3D-BC68-C4FE-D1A849CB7A27}"/>
              </a:ext>
            </a:extLst>
          </p:cNvPr>
          <p:cNvGrpSpPr/>
          <p:nvPr/>
        </p:nvGrpSpPr>
        <p:grpSpPr>
          <a:xfrm>
            <a:off x="6367209" y="1245509"/>
            <a:ext cx="2799651" cy="2227826"/>
            <a:chOff x="6367209" y="1245509"/>
            <a:chExt cx="2799651" cy="222782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049ED64-3ED8-BAF9-C0DE-7CD60F538822}"/>
                </a:ext>
              </a:extLst>
            </p:cNvPr>
            <p:cNvSpPr/>
            <p:nvPr/>
          </p:nvSpPr>
          <p:spPr>
            <a:xfrm>
              <a:off x="6367209" y="1260015"/>
              <a:ext cx="2553010" cy="2213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45E622-8577-4F92-DFE9-F9F6BC6A0BB8}"/>
                </a:ext>
              </a:extLst>
            </p:cNvPr>
            <p:cNvSpPr/>
            <p:nvPr/>
          </p:nvSpPr>
          <p:spPr>
            <a:xfrm>
              <a:off x="6544441" y="1480801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59E32E-5243-1F1F-139F-FDA9399C49E5}"/>
                </a:ext>
              </a:extLst>
            </p:cNvPr>
            <p:cNvSpPr/>
            <p:nvPr/>
          </p:nvSpPr>
          <p:spPr>
            <a:xfrm>
              <a:off x="7178007" y="1480801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902B9E-B278-B904-EE9E-153DB0BBBCCB}"/>
                </a:ext>
              </a:extLst>
            </p:cNvPr>
            <p:cNvSpPr/>
            <p:nvPr/>
          </p:nvSpPr>
          <p:spPr>
            <a:xfrm>
              <a:off x="7811572" y="1480801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2DABE0B-929E-D58A-BBB1-87F4A7A71FBA}"/>
                </a:ext>
              </a:extLst>
            </p:cNvPr>
            <p:cNvSpPr/>
            <p:nvPr/>
          </p:nvSpPr>
          <p:spPr>
            <a:xfrm>
              <a:off x="8445137" y="1480801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6C0FEC-14CA-9246-EB60-746C23C76D77}"/>
                </a:ext>
              </a:extLst>
            </p:cNvPr>
            <p:cNvSpPr txBox="1"/>
            <p:nvPr/>
          </p:nvSpPr>
          <p:spPr>
            <a:xfrm>
              <a:off x="8044643" y="1575070"/>
              <a:ext cx="293135" cy="32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B22B29-EBFB-3670-3813-2C765D284830}"/>
                </a:ext>
              </a:extLst>
            </p:cNvPr>
            <p:cNvSpPr/>
            <p:nvPr/>
          </p:nvSpPr>
          <p:spPr>
            <a:xfrm>
              <a:off x="6544441" y="2475725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3303B54-3504-4DFB-3B4E-85FAA772E236}"/>
                </a:ext>
              </a:extLst>
            </p:cNvPr>
            <p:cNvSpPr/>
            <p:nvPr/>
          </p:nvSpPr>
          <p:spPr>
            <a:xfrm>
              <a:off x="7178007" y="2475725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255E3D9-1555-7AEB-E2C4-5A9C56F6744D}"/>
                </a:ext>
              </a:extLst>
            </p:cNvPr>
            <p:cNvSpPr/>
            <p:nvPr/>
          </p:nvSpPr>
          <p:spPr>
            <a:xfrm>
              <a:off x="7811572" y="2475725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37DF0F-4FF0-E517-1BC4-9191F3A6F05E}"/>
                </a:ext>
              </a:extLst>
            </p:cNvPr>
            <p:cNvSpPr/>
            <p:nvPr/>
          </p:nvSpPr>
          <p:spPr>
            <a:xfrm>
              <a:off x="8445137" y="2475725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9A7522-C331-96FB-1C46-F59054337D61}"/>
                </a:ext>
              </a:extLst>
            </p:cNvPr>
            <p:cNvSpPr txBox="1"/>
            <p:nvPr/>
          </p:nvSpPr>
          <p:spPr>
            <a:xfrm>
              <a:off x="8044487" y="2524203"/>
              <a:ext cx="293135" cy="32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40522AE-6162-CB00-67C0-84B1828AF45C}"/>
                </a:ext>
              </a:extLst>
            </p:cNvPr>
            <p:cNvSpPr txBox="1"/>
            <p:nvPr/>
          </p:nvSpPr>
          <p:spPr>
            <a:xfrm>
              <a:off x="8412829" y="1245509"/>
              <a:ext cx="754031" cy="231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</a:t>
              </a:r>
              <a:r>
                <a:rPr lang="zh-CN" alt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block</a:t>
              </a:r>
              <a:endParaRPr 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4854D78-97B0-A934-E913-60EB39CFB122}"/>
              </a:ext>
            </a:extLst>
          </p:cNvPr>
          <p:cNvGrpSpPr/>
          <p:nvPr/>
        </p:nvGrpSpPr>
        <p:grpSpPr>
          <a:xfrm>
            <a:off x="6355005" y="3741024"/>
            <a:ext cx="2565214" cy="1216918"/>
            <a:chOff x="6397142" y="3824690"/>
            <a:chExt cx="2565214" cy="1216918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DB9A3E-6420-2E9C-A88D-2EB695B4AEC3}"/>
                </a:ext>
              </a:extLst>
            </p:cNvPr>
            <p:cNvCxnSpPr/>
            <p:nvPr/>
          </p:nvCxnSpPr>
          <p:spPr>
            <a:xfrm>
              <a:off x="6397142" y="5041608"/>
              <a:ext cx="2565214" cy="0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00C7CF3-490B-8708-2EE3-7E087AB0FBA4}"/>
                </a:ext>
              </a:extLst>
            </p:cNvPr>
            <p:cNvSpPr/>
            <p:nvPr/>
          </p:nvSpPr>
          <p:spPr>
            <a:xfrm>
              <a:off x="6595268" y="4267650"/>
              <a:ext cx="281548" cy="77395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5ABAB8C-D78C-DE9E-C984-4436A563D603}"/>
                </a:ext>
              </a:extLst>
            </p:cNvPr>
            <p:cNvSpPr/>
            <p:nvPr/>
          </p:nvSpPr>
          <p:spPr>
            <a:xfrm>
              <a:off x="7162115" y="4267650"/>
              <a:ext cx="281548" cy="77395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0FA371A-F626-5DFD-B9B2-BC649DCD2DC1}"/>
                </a:ext>
              </a:extLst>
            </p:cNvPr>
            <p:cNvSpPr/>
            <p:nvPr/>
          </p:nvSpPr>
          <p:spPr>
            <a:xfrm>
              <a:off x="8441246" y="4267650"/>
              <a:ext cx="281548" cy="77395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0CE8361-37CA-2605-0D8E-ED50167395AA}"/>
                </a:ext>
              </a:extLst>
            </p:cNvPr>
            <p:cNvSpPr txBox="1"/>
            <p:nvPr/>
          </p:nvSpPr>
          <p:spPr>
            <a:xfrm>
              <a:off x="7795949" y="4411545"/>
              <a:ext cx="293135" cy="32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EA3A724-2E4D-8E89-5D84-10F12510D930}"/>
                </a:ext>
              </a:extLst>
            </p:cNvPr>
            <p:cNvSpPr/>
            <p:nvPr/>
          </p:nvSpPr>
          <p:spPr>
            <a:xfrm>
              <a:off x="6400800" y="3824690"/>
              <a:ext cx="2553010" cy="1216917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DF3A7CD9-5310-863F-3354-369376001458}"/>
              </a:ext>
            </a:extLst>
          </p:cNvPr>
          <p:cNvSpPr txBox="1"/>
          <p:nvPr/>
        </p:nvSpPr>
        <p:spPr>
          <a:xfrm>
            <a:off x="169160" y="1137500"/>
            <a:ext cx="6035442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treated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lumped,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block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surrounding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considered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whole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assumed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would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go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once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lumped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reached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certain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ign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Then,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simplified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propagation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processes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transfer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model.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transfer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terms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calculated,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profiles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cell/air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would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known;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propagation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would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computed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transfer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considered: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Radiation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(between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cells;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individual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air)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Convection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Conduction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(due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potential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volume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expansion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cell)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Direct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enthalpy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transfer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via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gas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movement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Prismatic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cell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module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TR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propagation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modeling: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models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3032091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240522AE-6162-CB00-67C0-84B1828AF45C}"/>
              </a:ext>
            </a:extLst>
          </p:cNvPr>
          <p:cNvSpPr txBox="1"/>
          <p:nvPr/>
        </p:nvSpPr>
        <p:spPr>
          <a:xfrm>
            <a:off x="6281879" y="1039842"/>
            <a:ext cx="754031" cy="231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</a:t>
            </a:r>
            <a:r>
              <a:rPr lang="zh-CN" alt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F3A7CD9-5310-863F-3354-369376001458}"/>
              </a:ext>
            </a:extLst>
          </p:cNvPr>
          <p:cNvSpPr txBox="1"/>
          <p:nvPr/>
        </p:nvSpPr>
        <p:spPr>
          <a:xfrm>
            <a:off x="-1409" y="1145047"/>
            <a:ext cx="6218103" cy="423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manually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failed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top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corner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modeled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heating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until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took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place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assumed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20%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heating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went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due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electrical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connection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pre-TR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gas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venting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ignored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current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release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exothermic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chemical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reactions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assumed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strictly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accompanied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gas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venting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process;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assumed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some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later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same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Whenever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went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thermal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runaway,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assumed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heating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(from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compartment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combustion)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lasting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seconds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heating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5000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exerting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onto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neighboring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Detailed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assumptions</a:t>
            </a:r>
            <a:endParaRPr lang="en-US" sz="25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4878D6A-D8DA-89EE-73BB-940B22C96C4A}"/>
              </a:ext>
            </a:extLst>
          </p:cNvPr>
          <p:cNvGrpSpPr/>
          <p:nvPr/>
        </p:nvGrpSpPr>
        <p:grpSpPr>
          <a:xfrm>
            <a:off x="6400800" y="3685663"/>
            <a:ext cx="2565214" cy="1216918"/>
            <a:chOff x="6426386" y="2245093"/>
            <a:chExt cx="2565214" cy="1216918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DB9A3E-6420-2E9C-A88D-2EB695B4AEC3}"/>
                </a:ext>
              </a:extLst>
            </p:cNvPr>
            <p:cNvCxnSpPr/>
            <p:nvPr/>
          </p:nvCxnSpPr>
          <p:spPr>
            <a:xfrm>
              <a:off x="6426386" y="3462011"/>
              <a:ext cx="2565214" cy="0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00C7CF3-490B-8708-2EE3-7E087AB0FBA4}"/>
                </a:ext>
              </a:extLst>
            </p:cNvPr>
            <p:cNvSpPr/>
            <p:nvPr/>
          </p:nvSpPr>
          <p:spPr>
            <a:xfrm>
              <a:off x="6624512" y="2688053"/>
              <a:ext cx="281548" cy="77395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5ABAB8C-D78C-DE9E-C984-4436A563D603}"/>
                </a:ext>
              </a:extLst>
            </p:cNvPr>
            <p:cNvSpPr/>
            <p:nvPr/>
          </p:nvSpPr>
          <p:spPr>
            <a:xfrm>
              <a:off x="7191359" y="2688053"/>
              <a:ext cx="281548" cy="77395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0FA371A-F626-5DFD-B9B2-BC649DCD2DC1}"/>
                </a:ext>
              </a:extLst>
            </p:cNvPr>
            <p:cNvSpPr/>
            <p:nvPr/>
          </p:nvSpPr>
          <p:spPr>
            <a:xfrm>
              <a:off x="8470490" y="2688053"/>
              <a:ext cx="281548" cy="77395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0CE8361-37CA-2605-0D8E-ED50167395AA}"/>
                </a:ext>
              </a:extLst>
            </p:cNvPr>
            <p:cNvSpPr txBox="1"/>
            <p:nvPr/>
          </p:nvSpPr>
          <p:spPr>
            <a:xfrm>
              <a:off x="7825193" y="2831948"/>
              <a:ext cx="293135" cy="32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EA3A724-2E4D-8E89-5D84-10F12510D930}"/>
                </a:ext>
              </a:extLst>
            </p:cNvPr>
            <p:cNvSpPr/>
            <p:nvPr/>
          </p:nvSpPr>
          <p:spPr>
            <a:xfrm>
              <a:off x="6430044" y="2245093"/>
              <a:ext cx="2553010" cy="1216917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6695FFE-D1BF-488F-7B23-64F6C7241AF7}"/>
                </a:ext>
              </a:extLst>
            </p:cNvPr>
            <p:cNvCxnSpPr>
              <a:stCxn id="47" idx="0"/>
            </p:cNvCxnSpPr>
            <p:nvPr/>
          </p:nvCxnSpPr>
          <p:spPr>
            <a:xfrm flipV="1">
              <a:off x="6765286" y="2467086"/>
              <a:ext cx="0" cy="220967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8B6980-7E69-4F53-ED4A-8632183EDF71}"/>
              </a:ext>
            </a:extLst>
          </p:cNvPr>
          <p:cNvGrpSpPr/>
          <p:nvPr/>
        </p:nvGrpSpPr>
        <p:grpSpPr>
          <a:xfrm>
            <a:off x="6335096" y="1050256"/>
            <a:ext cx="2553010" cy="2213320"/>
            <a:chOff x="3581400" y="1472343"/>
            <a:chExt cx="2553010" cy="22133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049ED64-3ED8-BAF9-C0DE-7CD60F538822}"/>
                </a:ext>
              </a:extLst>
            </p:cNvPr>
            <p:cNvSpPr/>
            <p:nvPr/>
          </p:nvSpPr>
          <p:spPr>
            <a:xfrm>
              <a:off x="3581400" y="1472343"/>
              <a:ext cx="2553010" cy="2213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45E622-8577-4F92-DFE9-F9F6BC6A0BB8}"/>
                </a:ext>
              </a:extLst>
            </p:cNvPr>
            <p:cNvSpPr/>
            <p:nvPr/>
          </p:nvSpPr>
          <p:spPr>
            <a:xfrm>
              <a:off x="3758632" y="1693129"/>
              <a:ext cx="293134" cy="77395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59E32E-5243-1F1F-139F-FDA9399C49E5}"/>
                </a:ext>
              </a:extLst>
            </p:cNvPr>
            <p:cNvSpPr/>
            <p:nvPr/>
          </p:nvSpPr>
          <p:spPr>
            <a:xfrm>
              <a:off x="4392198" y="1693129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902B9E-B278-B904-EE9E-153DB0BBBCCB}"/>
                </a:ext>
              </a:extLst>
            </p:cNvPr>
            <p:cNvSpPr/>
            <p:nvPr/>
          </p:nvSpPr>
          <p:spPr>
            <a:xfrm>
              <a:off x="5025763" y="1693129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2DABE0B-929E-D58A-BBB1-87F4A7A71FBA}"/>
                </a:ext>
              </a:extLst>
            </p:cNvPr>
            <p:cNvSpPr/>
            <p:nvPr/>
          </p:nvSpPr>
          <p:spPr>
            <a:xfrm>
              <a:off x="5659328" y="1693129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6C0FEC-14CA-9246-EB60-746C23C76D77}"/>
                </a:ext>
              </a:extLst>
            </p:cNvPr>
            <p:cNvSpPr txBox="1"/>
            <p:nvPr/>
          </p:nvSpPr>
          <p:spPr>
            <a:xfrm>
              <a:off x="5258834" y="1787398"/>
              <a:ext cx="293135" cy="32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B22B29-EBFB-3670-3813-2C765D284830}"/>
                </a:ext>
              </a:extLst>
            </p:cNvPr>
            <p:cNvSpPr/>
            <p:nvPr/>
          </p:nvSpPr>
          <p:spPr>
            <a:xfrm>
              <a:off x="3758632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3303B54-3504-4DFB-3B4E-85FAA772E236}"/>
                </a:ext>
              </a:extLst>
            </p:cNvPr>
            <p:cNvSpPr/>
            <p:nvPr/>
          </p:nvSpPr>
          <p:spPr>
            <a:xfrm>
              <a:off x="4392198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255E3D9-1555-7AEB-E2C4-5A9C56F6744D}"/>
                </a:ext>
              </a:extLst>
            </p:cNvPr>
            <p:cNvSpPr/>
            <p:nvPr/>
          </p:nvSpPr>
          <p:spPr>
            <a:xfrm>
              <a:off x="5025763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37DF0F-4FF0-E517-1BC4-9191F3A6F05E}"/>
                </a:ext>
              </a:extLst>
            </p:cNvPr>
            <p:cNvSpPr/>
            <p:nvPr/>
          </p:nvSpPr>
          <p:spPr>
            <a:xfrm>
              <a:off x="5659328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9A7522-C331-96FB-1C46-F59054337D61}"/>
                </a:ext>
              </a:extLst>
            </p:cNvPr>
            <p:cNvSpPr txBox="1"/>
            <p:nvPr/>
          </p:nvSpPr>
          <p:spPr>
            <a:xfrm>
              <a:off x="5258678" y="2736531"/>
              <a:ext cx="293135" cy="32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4E313A1-E2E2-EECF-0905-563823AA8D27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4051766" y="2080108"/>
              <a:ext cx="340432" cy="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19F573E-7F17-E6F2-E8BE-93B5B833A988}"/>
                </a:ext>
              </a:extLst>
            </p:cNvPr>
            <p:cNvCxnSpPr>
              <a:cxnSpLocks/>
              <a:stCxn id="7" idx="2"/>
              <a:endCxn id="12" idx="0"/>
            </p:cNvCxnSpPr>
            <p:nvPr/>
          </p:nvCxnSpPr>
          <p:spPr>
            <a:xfrm>
              <a:off x="3905199" y="2467086"/>
              <a:ext cx="0" cy="220967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5EC8575-8145-89D1-C5B5-96F21841A126}"/>
                </a:ext>
              </a:extLst>
            </p:cNvPr>
            <p:cNvCxnSpPr>
              <a:cxnSpLocks/>
            </p:cNvCxnSpPr>
            <p:nvPr/>
          </p:nvCxnSpPr>
          <p:spPr>
            <a:xfrm>
              <a:off x="4045974" y="2464400"/>
              <a:ext cx="301426" cy="167648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1509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DF3A7CD9-5310-863F-3354-369376001458}"/>
              </a:ext>
            </a:extLst>
          </p:cNvPr>
          <p:cNvSpPr txBox="1"/>
          <p:nvPr/>
        </p:nvSpPr>
        <p:spPr>
          <a:xfrm>
            <a:off x="46041" y="1165649"/>
            <a:ext cx="3567074" cy="3491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radiation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transfer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calculated: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15x15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element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05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represented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proportion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radiated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absorbed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over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radiation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release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battery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cells,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certain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“see”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adjacent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block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terms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radiation.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en-US" altLang="zh-C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05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calculated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calculating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radiation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factors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Radiation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modeling</a:t>
            </a:r>
            <a:endParaRPr lang="en-US" sz="2500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D5389E-6099-C3F2-EA7C-EB7C069439F8}"/>
              </a:ext>
            </a:extLst>
          </p:cNvPr>
          <p:cNvGrpSpPr/>
          <p:nvPr/>
        </p:nvGrpSpPr>
        <p:grpSpPr>
          <a:xfrm>
            <a:off x="6303575" y="1165649"/>
            <a:ext cx="2698998" cy="2218617"/>
            <a:chOff x="3581400" y="1467046"/>
            <a:chExt cx="2698998" cy="221861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049ED64-3ED8-BAF9-C0DE-7CD60F538822}"/>
                </a:ext>
              </a:extLst>
            </p:cNvPr>
            <p:cNvSpPr/>
            <p:nvPr/>
          </p:nvSpPr>
          <p:spPr>
            <a:xfrm>
              <a:off x="3581400" y="1472343"/>
              <a:ext cx="2553010" cy="2213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45E622-8577-4F92-DFE9-F9F6BC6A0BB8}"/>
                </a:ext>
              </a:extLst>
            </p:cNvPr>
            <p:cNvSpPr/>
            <p:nvPr/>
          </p:nvSpPr>
          <p:spPr>
            <a:xfrm>
              <a:off x="3758632" y="1693129"/>
              <a:ext cx="293134" cy="77395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59E32E-5243-1F1F-139F-FDA9399C49E5}"/>
                </a:ext>
              </a:extLst>
            </p:cNvPr>
            <p:cNvSpPr/>
            <p:nvPr/>
          </p:nvSpPr>
          <p:spPr>
            <a:xfrm>
              <a:off x="4392198" y="1693129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902B9E-B278-B904-EE9E-153DB0BBBCCB}"/>
                </a:ext>
              </a:extLst>
            </p:cNvPr>
            <p:cNvSpPr/>
            <p:nvPr/>
          </p:nvSpPr>
          <p:spPr>
            <a:xfrm>
              <a:off x="5025763" y="1693129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2DABE0B-929E-D58A-BBB1-87F4A7A71FBA}"/>
                </a:ext>
              </a:extLst>
            </p:cNvPr>
            <p:cNvSpPr/>
            <p:nvPr/>
          </p:nvSpPr>
          <p:spPr>
            <a:xfrm>
              <a:off x="5659328" y="1693129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6C0FEC-14CA-9246-EB60-746C23C76D77}"/>
                </a:ext>
              </a:extLst>
            </p:cNvPr>
            <p:cNvSpPr txBox="1"/>
            <p:nvPr/>
          </p:nvSpPr>
          <p:spPr>
            <a:xfrm>
              <a:off x="5258834" y="1787398"/>
              <a:ext cx="293135" cy="32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B22B29-EBFB-3670-3813-2C765D284830}"/>
                </a:ext>
              </a:extLst>
            </p:cNvPr>
            <p:cNvSpPr/>
            <p:nvPr/>
          </p:nvSpPr>
          <p:spPr>
            <a:xfrm>
              <a:off x="3758632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3303B54-3504-4DFB-3B4E-85FAA772E236}"/>
                </a:ext>
              </a:extLst>
            </p:cNvPr>
            <p:cNvSpPr/>
            <p:nvPr/>
          </p:nvSpPr>
          <p:spPr>
            <a:xfrm>
              <a:off x="4392198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255E3D9-1555-7AEB-E2C4-5A9C56F6744D}"/>
                </a:ext>
              </a:extLst>
            </p:cNvPr>
            <p:cNvSpPr/>
            <p:nvPr/>
          </p:nvSpPr>
          <p:spPr>
            <a:xfrm>
              <a:off x="5025763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37DF0F-4FF0-E517-1BC4-9191F3A6F05E}"/>
                </a:ext>
              </a:extLst>
            </p:cNvPr>
            <p:cNvSpPr/>
            <p:nvPr/>
          </p:nvSpPr>
          <p:spPr>
            <a:xfrm>
              <a:off x="5659328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9A7522-C331-96FB-1C46-F59054337D61}"/>
                </a:ext>
              </a:extLst>
            </p:cNvPr>
            <p:cNvSpPr txBox="1"/>
            <p:nvPr/>
          </p:nvSpPr>
          <p:spPr>
            <a:xfrm>
              <a:off x="5258678" y="2736531"/>
              <a:ext cx="293135" cy="32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40522AE-6162-CB00-67C0-84B1828AF45C}"/>
                </a:ext>
              </a:extLst>
            </p:cNvPr>
            <p:cNvSpPr txBox="1"/>
            <p:nvPr/>
          </p:nvSpPr>
          <p:spPr>
            <a:xfrm>
              <a:off x="5526367" y="1467046"/>
              <a:ext cx="754031" cy="231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</a:t>
              </a:r>
              <a:r>
                <a:rPr lang="zh-CN" alt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block</a:t>
              </a:r>
              <a:endParaRPr 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4E313A1-E2E2-EECF-0905-563823AA8D27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4051766" y="2080108"/>
              <a:ext cx="340432" cy="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19F573E-7F17-E6F2-E8BE-93B5B833A988}"/>
                </a:ext>
              </a:extLst>
            </p:cNvPr>
            <p:cNvCxnSpPr>
              <a:cxnSpLocks/>
              <a:stCxn id="7" idx="2"/>
              <a:endCxn id="12" idx="0"/>
            </p:cNvCxnSpPr>
            <p:nvPr/>
          </p:nvCxnSpPr>
          <p:spPr>
            <a:xfrm>
              <a:off x="3905199" y="2467086"/>
              <a:ext cx="0" cy="220967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5EC8575-8145-89D1-C5B5-96F21841A126}"/>
                </a:ext>
              </a:extLst>
            </p:cNvPr>
            <p:cNvCxnSpPr>
              <a:cxnSpLocks/>
            </p:cNvCxnSpPr>
            <p:nvPr/>
          </p:nvCxnSpPr>
          <p:spPr>
            <a:xfrm>
              <a:off x="4045974" y="2464400"/>
              <a:ext cx="301426" cy="167648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3A6238F-7889-5EA2-1D09-35CFD4CF2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339" y="1264107"/>
            <a:ext cx="2367339" cy="1896506"/>
          </a:xfrm>
          <a:prstGeom prst="rect">
            <a:avLst/>
          </a:prstGeom>
        </p:spPr>
      </p:pic>
      <p:sp>
        <p:nvSpPr>
          <p:cNvPr id="20" name="AutoShape 2">
            <a:extLst>
              <a:ext uri="{FF2B5EF4-FFF2-40B4-BE49-F238E27FC236}">
                <a16:creationId xmlns:a16="http://schemas.microsoft.com/office/drawing/2014/main" id="{7F83124D-9D9C-8DA5-9CD4-7E618E5A7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63B581-A723-64E7-8D82-0A4C8101CE10}"/>
              </a:ext>
            </a:extLst>
          </p:cNvPr>
          <p:cNvSpPr txBox="1"/>
          <p:nvPr/>
        </p:nvSpPr>
        <p:spPr>
          <a:xfrm>
            <a:off x="0" y="4804946"/>
            <a:ext cx="58246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dirty="0"/>
              <a:t>View</a:t>
            </a:r>
            <a:r>
              <a:rPr lang="zh-CN" altLang="en-US" sz="800" dirty="0"/>
              <a:t> </a:t>
            </a:r>
            <a:r>
              <a:rPr lang="en-US" altLang="zh-CN" sz="800" dirty="0"/>
              <a:t>Factor</a:t>
            </a:r>
            <a:r>
              <a:rPr lang="zh-CN" altLang="en-US" sz="800" dirty="0"/>
              <a:t> </a:t>
            </a:r>
            <a:r>
              <a:rPr lang="en-US" altLang="zh-CN" sz="800" dirty="0"/>
              <a:t>calculations:</a:t>
            </a:r>
            <a:r>
              <a:rPr lang="zh-CN" altLang="en-US" sz="800" dirty="0"/>
              <a:t> </a:t>
            </a:r>
            <a:r>
              <a:rPr lang="en-US" altLang="zh-CN" sz="800" dirty="0"/>
              <a:t>Martinez,</a:t>
            </a:r>
            <a:r>
              <a:rPr lang="zh-CN" altLang="en-US" sz="800" dirty="0"/>
              <a:t> </a:t>
            </a:r>
            <a:r>
              <a:rPr lang="en-US" altLang="zh-CN" sz="800" dirty="0"/>
              <a:t>I.</a:t>
            </a:r>
            <a:r>
              <a:rPr lang="zh-CN" altLang="en-US" sz="800" dirty="0"/>
              <a:t> </a:t>
            </a:r>
            <a:r>
              <a:rPr lang="en-US" altLang="zh-CN" sz="800" dirty="0"/>
              <a:t>Radiation</a:t>
            </a:r>
            <a:r>
              <a:rPr lang="zh-CN" altLang="en-US" sz="800" dirty="0"/>
              <a:t> </a:t>
            </a:r>
            <a:r>
              <a:rPr lang="en-US" altLang="zh-CN" sz="800" dirty="0"/>
              <a:t>View</a:t>
            </a:r>
            <a:r>
              <a:rPr lang="zh-CN" altLang="en-US" sz="800" dirty="0"/>
              <a:t> </a:t>
            </a:r>
            <a:r>
              <a:rPr lang="en-US" altLang="zh-CN" sz="800" dirty="0"/>
              <a:t>Factors</a:t>
            </a:r>
          </a:p>
          <a:p>
            <a:r>
              <a:rPr lang="en-US" altLang="zh-CN" sz="800" dirty="0"/>
              <a:t>http://</a:t>
            </a:r>
            <a:r>
              <a:rPr lang="en-US" altLang="zh-CN" sz="800" dirty="0" err="1"/>
              <a:t>webserver.dmt.upm.es</a:t>
            </a:r>
            <a:r>
              <a:rPr lang="en-US" altLang="zh-CN" sz="800" dirty="0"/>
              <a:t>/~</a:t>
            </a:r>
            <a:r>
              <a:rPr lang="en-US" altLang="zh-CN" sz="800" dirty="0" err="1"/>
              <a:t>isidoro</a:t>
            </a:r>
            <a:r>
              <a:rPr lang="en-US" altLang="zh-CN" sz="800" dirty="0"/>
              <a:t>/tc3/Radiation%20View%20factors.pdf</a:t>
            </a:r>
            <a:endParaRPr lang="en-US" sz="8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75FD772-BABD-9F1A-926F-9BB90585A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0113" y="3964346"/>
            <a:ext cx="33655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87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DF3A7CD9-5310-863F-3354-369376001458}"/>
              </a:ext>
            </a:extLst>
          </p:cNvPr>
          <p:cNvSpPr txBox="1"/>
          <p:nvPr/>
        </p:nvSpPr>
        <p:spPr>
          <a:xfrm>
            <a:off x="46041" y="1165649"/>
            <a:ext cx="34946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block,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assumed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factors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towards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every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same:</a:t>
            </a:r>
          </a:p>
          <a:p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calculated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“equivalent”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radiation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rule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reciprocity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Radiation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modeling</a:t>
            </a:r>
            <a:endParaRPr lang="en-US" sz="2500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D5389E-6099-C3F2-EA7C-EB7C069439F8}"/>
              </a:ext>
            </a:extLst>
          </p:cNvPr>
          <p:cNvGrpSpPr/>
          <p:nvPr/>
        </p:nvGrpSpPr>
        <p:grpSpPr>
          <a:xfrm>
            <a:off x="6189108" y="1307381"/>
            <a:ext cx="2698998" cy="2218617"/>
            <a:chOff x="3581400" y="1467046"/>
            <a:chExt cx="2698998" cy="221861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049ED64-3ED8-BAF9-C0DE-7CD60F538822}"/>
                </a:ext>
              </a:extLst>
            </p:cNvPr>
            <p:cNvSpPr/>
            <p:nvPr/>
          </p:nvSpPr>
          <p:spPr>
            <a:xfrm>
              <a:off x="3581400" y="1472343"/>
              <a:ext cx="2553010" cy="2213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45E622-8577-4F92-DFE9-F9F6BC6A0BB8}"/>
                </a:ext>
              </a:extLst>
            </p:cNvPr>
            <p:cNvSpPr/>
            <p:nvPr/>
          </p:nvSpPr>
          <p:spPr>
            <a:xfrm>
              <a:off x="3758632" y="1693129"/>
              <a:ext cx="293134" cy="77395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59E32E-5243-1F1F-139F-FDA9399C49E5}"/>
                </a:ext>
              </a:extLst>
            </p:cNvPr>
            <p:cNvSpPr/>
            <p:nvPr/>
          </p:nvSpPr>
          <p:spPr>
            <a:xfrm>
              <a:off x="4392198" y="1693129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902B9E-B278-B904-EE9E-153DB0BBBCCB}"/>
                </a:ext>
              </a:extLst>
            </p:cNvPr>
            <p:cNvSpPr/>
            <p:nvPr/>
          </p:nvSpPr>
          <p:spPr>
            <a:xfrm>
              <a:off x="5025763" y="1693129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2DABE0B-929E-D58A-BBB1-87F4A7A71FBA}"/>
                </a:ext>
              </a:extLst>
            </p:cNvPr>
            <p:cNvSpPr/>
            <p:nvPr/>
          </p:nvSpPr>
          <p:spPr>
            <a:xfrm>
              <a:off x="5659328" y="1693129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6C0FEC-14CA-9246-EB60-746C23C76D77}"/>
                </a:ext>
              </a:extLst>
            </p:cNvPr>
            <p:cNvSpPr txBox="1"/>
            <p:nvPr/>
          </p:nvSpPr>
          <p:spPr>
            <a:xfrm>
              <a:off x="5258834" y="1787398"/>
              <a:ext cx="293135" cy="32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B22B29-EBFB-3670-3813-2C765D284830}"/>
                </a:ext>
              </a:extLst>
            </p:cNvPr>
            <p:cNvSpPr/>
            <p:nvPr/>
          </p:nvSpPr>
          <p:spPr>
            <a:xfrm>
              <a:off x="3758632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3303B54-3504-4DFB-3B4E-85FAA772E236}"/>
                </a:ext>
              </a:extLst>
            </p:cNvPr>
            <p:cNvSpPr/>
            <p:nvPr/>
          </p:nvSpPr>
          <p:spPr>
            <a:xfrm>
              <a:off x="4392198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255E3D9-1555-7AEB-E2C4-5A9C56F6744D}"/>
                </a:ext>
              </a:extLst>
            </p:cNvPr>
            <p:cNvSpPr/>
            <p:nvPr/>
          </p:nvSpPr>
          <p:spPr>
            <a:xfrm>
              <a:off x="5025763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37DF0F-4FF0-E517-1BC4-9191F3A6F05E}"/>
                </a:ext>
              </a:extLst>
            </p:cNvPr>
            <p:cNvSpPr/>
            <p:nvPr/>
          </p:nvSpPr>
          <p:spPr>
            <a:xfrm>
              <a:off x="5659328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9A7522-C331-96FB-1C46-F59054337D61}"/>
                </a:ext>
              </a:extLst>
            </p:cNvPr>
            <p:cNvSpPr txBox="1"/>
            <p:nvPr/>
          </p:nvSpPr>
          <p:spPr>
            <a:xfrm>
              <a:off x="5258678" y="2736531"/>
              <a:ext cx="293135" cy="32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40522AE-6162-CB00-67C0-84B1828AF45C}"/>
                </a:ext>
              </a:extLst>
            </p:cNvPr>
            <p:cNvSpPr txBox="1"/>
            <p:nvPr/>
          </p:nvSpPr>
          <p:spPr>
            <a:xfrm>
              <a:off x="5526367" y="1467046"/>
              <a:ext cx="754031" cy="231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</a:t>
              </a:r>
              <a:r>
                <a:rPr lang="zh-CN" alt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block</a:t>
              </a:r>
              <a:endParaRPr 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4E313A1-E2E2-EECF-0905-563823AA8D27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4051766" y="2080108"/>
              <a:ext cx="340432" cy="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19F573E-7F17-E6F2-E8BE-93B5B833A988}"/>
                </a:ext>
              </a:extLst>
            </p:cNvPr>
            <p:cNvCxnSpPr>
              <a:cxnSpLocks/>
              <a:stCxn id="7" idx="2"/>
              <a:endCxn id="12" idx="0"/>
            </p:cNvCxnSpPr>
            <p:nvPr/>
          </p:nvCxnSpPr>
          <p:spPr>
            <a:xfrm>
              <a:off x="3905199" y="2467086"/>
              <a:ext cx="0" cy="220967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5EC8575-8145-89D1-C5B5-96F21841A126}"/>
                </a:ext>
              </a:extLst>
            </p:cNvPr>
            <p:cNvCxnSpPr>
              <a:cxnSpLocks/>
            </p:cNvCxnSpPr>
            <p:nvPr/>
          </p:nvCxnSpPr>
          <p:spPr>
            <a:xfrm>
              <a:off x="4045974" y="2464400"/>
              <a:ext cx="301426" cy="167648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3A6238F-7889-5EA2-1D09-35CFD4CF2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834" y="1307381"/>
            <a:ext cx="2367339" cy="1896506"/>
          </a:xfrm>
          <a:prstGeom prst="rect">
            <a:avLst/>
          </a:prstGeom>
        </p:spPr>
      </p:pic>
      <p:sp>
        <p:nvSpPr>
          <p:cNvPr id="20" name="AutoShape 2">
            <a:extLst>
              <a:ext uri="{FF2B5EF4-FFF2-40B4-BE49-F238E27FC236}">
                <a16:creationId xmlns:a16="http://schemas.microsoft.com/office/drawing/2014/main" id="{7F83124D-9D9C-8DA5-9CD4-7E618E5A7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63B581-A723-64E7-8D82-0A4C8101CE10}"/>
              </a:ext>
            </a:extLst>
          </p:cNvPr>
          <p:cNvSpPr txBox="1"/>
          <p:nvPr/>
        </p:nvSpPr>
        <p:spPr>
          <a:xfrm>
            <a:off x="0" y="4804946"/>
            <a:ext cx="58246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dirty="0"/>
              <a:t>View</a:t>
            </a:r>
            <a:r>
              <a:rPr lang="zh-CN" altLang="en-US" sz="800" dirty="0"/>
              <a:t> </a:t>
            </a:r>
            <a:r>
              <a:rPr lang="en-US" altLang="zh-CN" sz="800" dirty="0"/>
              <a:t>Factor</a:t>
            </a:r>
            <a:r>
              <a:rPr lang="zh-CN" altLang="en-US" sz="800" dirty="0"/>
              <a:t> </a:t>
            </a:r>
            <a:r>
              <a:rPr lang="en-US" altLang="zh-CN" sz="800" dirty="0"/>
              <a:t>calculations:</a:t>
            </a:r>
            <a:r>
              <a:rPr lang="zh-CN" altLang="en-US" sz="800" dirty="0"/>
              <a:t> </a:t>
            </a:r>
            <a:r>
              <a:rPr lang="en-US" altLang="zh-CN" sz="800" dirty="0"/>
              <a:t>Martinez,</a:t>
            </a:r>
            <a:r>
              <a:rPr lang="zh-CN" altLang="en-US" sz="800" dirty="0"/>
              <a:t> </a:t>
            </a:r>
            <a:r>
              <a:rPr lang="en-US" altLang="zh-CN" sz="800" dirty="0"/>
              <a:t>I.</a:t>
            </a:r>
            <a:r>
              <a:rPr lang="zh-CN" altLang="en-US" sz="800" dirty="0"/>
              <a:t> </a:t>
            </a:r>
            <a:r>
              <a:rPr lang="en-US" altLang="zh-CN" sz="800" dirty="0"/>
              <a:t>Radiation</a:t>
            </a:r>
            <a:r>
              <a:rPr lang="zh-CN" altLang="en-US" sz="800" dirty="0"/>
              <a:t> </a:t>
            </a:r>
            <a:r>
              <a:rPr lang="en-US" altLang="zh-CN" sz="800" dirty="0"/>
              <a:t>View</a:t>
            </a:r>
            <a:r>
              <a:rPr lang="zh-CN" altLang="en-US" sz="800" dirty="0"/>
              <a:t> </a:t>
            </a:r>
            <a:r>
              <a:rPr lang="en-US" altLang="zh-CN" sz="800" dirty="0"/>
              <a:t>Factors</a:t>
            </a:r>
          </a:p>
          <a:p>
            <a:r>
              <a:rPr lang="en-US" altLang="zh-CN" sz="800" dirty="0"/>
              <a:t>http://</a:t>
            </a:r>
            <a:r>
              <a:rPr lang="en-US" altLang="zh-CN" sz="800" dirty="0" err="1"/>
              <a:t>webserver.dmt.upm.es</a:t>
            </a:r>
            <a:r>
              <a:rPr lang="en-US" altLang="zh-CN" sz="800" dirty="0"/>
              <a:t>/~</a:t>
            </a:r>
            <a:r>
              <a:rPr lang="en-US" altLang="zh-CN" sz="800" dirty="0" err="1"/>
              <a:t>isidoro</a:t>
            </a:r>
            <a:r>
              <a:rPr lang="en-US" altLang="zh-CN" sz="800" dirty="0"/>
              <a:t>/tc3/Radiation%20View%20factors.pdf</a:t>
            </a:r>
            <a:endParaRPr lang="en-US" sz="800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6005CFD0-9CA5-D8F8-074F-AE4FEC3F6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3118" y="2873687"/>
            <a:ext cx="1066800" cy="1651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F6D1FEF9-9C8E-8FC5-A0A5-9C51465747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3344" y="2007984"/>
            <a:ext cx="1934029" cy="1651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BC21695-D054-32E1-F42E-C39363103A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501" y="3348198"/>
            <a:ext cx="1866900" cy="1778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311B085-A7CC-B0C2-EAAE-F14116D3686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28706" b="36568"/>
          <a:stretch/>
        </p:blipFill>
        <p:spPr>
          <a:xfrm>
            <a:off x="1066800" y="3643195"/>
            <a:ext cx="2108200" cy="405738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A4E6F8DA-E78A-A53A-EA39-7A7BA61AA72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374" t="66866" r="-374" b="-4747"/>
          <a:stretch/>
        </p:blipFill>
        <p:spPr>
          <a:xfrm>
            <a:off x="846851" y="4192170"/>
            <a:ext cx="2108200" cy="44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855070"/>
      </p:ext>
    </p:extLst>
  </p:cSld>
  <p:clrMapOvr>
    <a:masterClrMapping/>
  </p:clrMapOvr>
</p:sld>
</file>

<file path=ppt/theme/theme1.xml><?xml version="1.0" encoding="utf-8"?>
<a:theme xmlns:a="http://schemas.openxmlformats.org/drawingml/2006/main" name="16-9 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6-9 Light Backgroun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6-9 White Backgrou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21610</TotalTime>
  <Words>1398</Words>
  <Application>Microsoft Macintosh PowerPoint</Application>
  <PresentationFormat>On-screen Show (16:9)</PresentationFormat>
  <Paragraphs>169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Arial Black</vt:lpstr>
      <vt:lpstr>Calibri</vt:lpstr>
      <vt:lpstr>Helvetica Neue</vt:lpstr>
      <vt:lpstr>Times New Roman</vt:lpstr>
      <vt:lpstr>16-9 Cover</vt:lpstr>
      <vt:lpstr>16-9 Light Background</vt:lpstr>
      <vt:lpstr>16-9 White Backgroud</vt:lpstr>
      <vt:lpstr>PowerPoint Presentation</vt:lpstr>
      <vt:lpstr>The whole model within one page</vt:lpstr>
      <vt:lpstr>Prismatic cell module TR propagation modeling</vt:lpstr>
      <vt:lpstr>Prismatic cell module TR propagation modeling: experiments</vt:lpstr>
      <vt:lpstr>The experimental data to be compared with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subject/>
  <dc:creator>University Marketing and Creative Services</dc:creator>
  <cp:keywords/>
  <dc:description/>
  <cp:lastModifiedBy>Jinghu Hu</cp:lastModifiedBy>
  <cp:revision>601</cp:revision>
  <cp:lastPrinted>2011-01-24T02:49:42Z</cp:lastPrinted>
  <dcterms:created xsi:type="dcterms:W3CDTF">2011-06-30T15:04:08Z</dcterms:created>
  <dcterms:modified xsi:type="dcterms:W3CDTF">2023-02-16T22:59:06Z</dcterms:modified>
  <cp:category/>
</cp:coreProperties>
</file>